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6" r:id="rId5"/>
    <p:sldId id="263" r:id="rId6"/>
    <p:sldId id="272" r:id="rId7"/>
    <p:sldId id="286" r:id="rId8"/>
    <p:sldId id="271" r:id="rId9"/>
    <p:sldId id="273" r:id="rId10"/>
    <p:sldId id="274" r:id="rId11"/>
    <p:sldId id="264" r:id="rId12"/>
    <p:sldId id="276" r:id="rId13"/>
    <p:sldId id="277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1" autoAdjust="0"/>
    <p:restoredTop sz="85102" autoAdjust="0"/>
  </p:normalViewPr>
  <p:slideViewPr>
    <p:cSldViewPr>
      <p:cViewPr varScale="1">
        <p:scale>
          <a:sx n="58" d="100"/>
          <a:sy n="58" d="100"/>
        </p:scale>
        <p:origin x="-6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33FB87-D371-4EE3-A4E2-D37F0F8BECF6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5C166-20C0-4270-8544-BA4D84788D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5C166-20C0-4270-8544-BA4D84788D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5C166-20C0-4270-8544-BA4D84788DC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5C166-20C0-4270-8544-BA4D84788DC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E5C166-20C0-4270-8544-BA4D84788DC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418262"/>
            <a:ext cx="1158875" cy="3635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056459" y="6596063"/>
            <a:ext cx="193514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10" name="Rectangle 9"/>
          <p:cNvSpPr/>
          <p:nvPr/>
        </p:nvSpPr>
        <p:spPr>
          <a:xfrm>
            <a:off x="3362378" y="6535579"/>
            <a:ext cx="2419253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0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SCAP DEVELOPER DAYS JUNE 2010</a:t>
            </a:r>
            <a:endParaRPr lang="en-US" sz="1000" b="0" dirty="0"/>
          </a:p>
        </p:txBody>
      </p:sp>
      <p:pic>
        <p:nvPicPr>
          <p:cNvPr id="1026" name="Picture 2" descr="C:\Documents and Settings\bakerj\Desktop\ciis_logo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76200"/>
            <a:ext cx="1895475" cy="17145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5913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5" y="6489700"/>
            <a:ext cx="804863" cy="2524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594878" y="6629400"/>
            <a:ext cx="19559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11" name="Rectangle 10"/>
          <p:cNvSpPr/>
          <p:nvPr/>
        </p:nvSpPr>
        <p:spPr>
          <a:xfrm>
            <a:off x="3291371" y="6553200"/>
            <a:ext cx="2419253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lnSpc>
                <a:spcPts val="1200"/>
              </a:lnSpc>
              <a:spcAft>
                <a:spcPts val="0"/>
              </a:spcAft>
            </a:pPr>
            <a:r>
              <a:rPr lang="en-US" sz="10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SCAP DEVELOPER DAYS JUNE 2010</a:t>
            </a:r>
            <a:endParaRPr lang="en-US" sz="1000" b="0" dirty="0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  <p:pic>
        <p:nvPicPr>
          <p:cNvPr id="2050" name="Picture 2" descr="C:\Documents and Settings\bakerj\Desktop\ciis_logo.gif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2400" y="228600"/>
            <a:ext cx="1371600" cy="124064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interactive/" TargetMode="External"/><Relationship Id="rId2" Type="http://schemas.openxmlformats.org/officeDocument/2006/relationships/hyperlink" Target="http://scap.nist.gov/specifications/oci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2.nabble.com/OCIL-Open-Checklist-Interactive-Language-f3231744.html" TargetMode="External"/><Relationship Id="rId2" Type="http://schemas.openxmlformats.org/officeDocument/2006/relationships/hyperlink" Target="mailto:ocil-developer-list@lists.mitre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5838" y="4189413"/>
            <a:ext cx="5745162" cy="763587"/>
          </a:xfrm>
        </p:spPr>
        <p:txBody>
          <a:bodyPr/>
          <a:lstStyle/>
          <a:p>
            <a:r>
              <a:rPr lang="en-US" b="1" dirty="0" smtClean="0"/>
              <a:t>Maria Casipe</a:t>
            </a:r>
          </a:p>
          <a:p>
            <a:r>
              <a:rPr lang="en-US" b="1" dirty="0" smtClean="0"/>
              <a:t>June 15, 2010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OCIL Status Report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OCIL Specification and Files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http://scap.nist.gov/specifications/ocil/</a:t>
            </a:r>
            <a:endParaRPr lang="en-US" dirty="0" smtClean="0"/>
          </a:p>
          <a:p>
            <a:endParaRPr lang="en-US" sz="1400" dirty="0" smtClean="0"/>
          </a:p>
          <a:p>
            <a:r>
              <a:rPr lang="en-US" dirty="0" smtClean="0"/>
              <a:t>OCIL Interpreter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http://sourceforge.net/projects/interactive/</a:t>
            </a:r>
            <a:endParaRPr lang="en-US" dirty="0" smtClean="0"/>
          </a:p>
          <a:p>
            <a:pPr lvl="1">
              <a:buNone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	</a:t>
            </a:r>
            <a:endParaRPr lang="en-US" dirty="0"/>
          </a:p>
        </p:txBody>
      </p:sp>
      <p:pic>
        <p:nvPicPr>
          <p:cNvPr id="5" name="Picture 2" descr="C:\Documents and Settings\mcasipe\Local Settings\Temporary Internet Files\Content.IE5\SKP8WNLK\MCj040426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514600"/>
            <a:ext cx="2819400" cy="260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</a:rPr>
              <a:t>O</a:t>
            </a:r>
            <a:r>
              <a:rPr lang="en-US" dirty="0" smtClean="0">
                <a:solidFill>
                  <a:schemeClr val="tx1"/>
                </a:solidFill>
              </a:rPr>
              <a:t>pen </a:t>
            </a:r>
            <a:r>
              <a:rPr lang="en-US" sz="3200" dirty="0" smtClean="0">
                <a:solidFill>
                  <a:schemeClr val="tx2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hecklist </a:t>
            </a:r>
            <a:r>
              <a:rPr lang="en-US" sz="3200" dirty="0" smtClean="0">
                <a:solidFill>
                  <a:schemeClr val="tx2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nteractive </a:t>
            </a:r>
            <a:r>
              <a:rPr lang="en-US" sz="3200" dirty="0" smtClean="0">
                <a:solidFill>
                  <a:schemeClr val="tx2"/>
                </a:solidFill>
              </a:rPr>
              <a:t>L</a:t>
            </a:r>
            <a:r>
              <a:rPr lang="en-US" dirty="0" smtClean="0">
                <a:solidFill>
                  <a:schemeClr val="tx1"/>
                </a:solidFill>
              </a:rPr>
              <a:t>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CCABB-9BBC-49C5-99B3-2E0B57D184A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457200" y="1828800"/>
            <a:ext cx="8153400" cy="4089975"/>
            <a:chOff x="457200" y="1981200"/>
            <a:chExt cx="8153400" cy="4089975"/>
          </a:xfrm>
        </p:grpSpPr>
        <p:grpSp>
          <p:nvGrpSpPr>
            <p:cNvPr id="70" name="Group 69"/>
            <p:cNvGrpSpPr/>
            <p:nvPr/>
          </p:nvGrpSpPr>
          <p:grpSpPr>
            <a:xfrm>
              <a:off x="457200" y="1981200"/>
              <a:ext cx="8153400" cy="4089975"/>
              <a:chOff x="533400" y="1600200"/>
              <a:chExt cx="8153400" cy="4089975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685800" y="1600200"/>
                <a:ext cx="2310143" cy="2556095"/>
                <a:chOff x="685800" y="3657600"/>
                <a:chExt cx="2310143" cy="2556095"/>
              </a:xfrm>
            </p:grpSpPr>
            <p:pic>
              <p:nvPicPr>
                <p:cNvPr id="1026" name="Picture 2" descr="C:\Documents and Settings\mcasipe\Local Settings\Temporary Internet Files\Content.IE5\UB22JMJ6\MC900055273[1].wm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85800" y="3962400"/>
                  <a:ext cx="2310143" cy="2251295"/>
                </a:xfrm>
                <a:prstGeom prst="rect">
                  <a:avLst/>
                </a:prstGeom>
                <a:noFill/>
              </p:spPr>
            </p:pic>
            <p:sp>
              <p:nvSpPr>
                <p:cNvPr id="52" name="TextBox 51"/>
                <p:cNvSpPr txBox="1"/>
                <p:nvPr/>
              </p:nvSpPr>
              <p:spPr>
                <a:xfrm>
                  <a:off x="685800" y="3657600"/>
                  <a:ext cx="1143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BUILD</a:t>
                  </a:r>
                  <a:endParaRPr lang="en-US" sz="2400" b="1" dirty="0"/>
                </a:p>
              </p:txBody>
            </p:sp>
          </p:grpSp>
          <p:sp>
            <p:nvSpPr>
              <p:cNvPr id="62" name="TextBox 61"/>
              <p:cNvSpPr txBox="1"/>
              <p:nvPr/>
            </p:nvSpPr>
            <p:spPr>
              <a:xfrm>
                <a:off x="3810000" y="1600200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EVALUATE</a:t>
                </a:r>
                <a:endParaRPr lang="en-US" sz="2400" b="1" dirty="0"/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6364591" y="1600200"/>
                <a:ext cx="2093609" cy="2554224"/>
                <a:chOff x="6288391" y="3657600"/>
                <a:chExt cx="2093609" cy="2554224"/>
              </a:xfrm>
            </p:grpSpPr>
            <p:pic>
              <p:nvPicPr>
                <p:cNvPr id="44" name="Picture 5" descr="C:\Documents and Settings\mcasipe\Local Settings\Temporary Internet Files\Content.IE5\COJCC6CK\MC900391290[1].wm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6288391" y="4191000"/>
                  <a:ext cx="2093609" cy="2020824"/>
                </a:xfrm>
                <a:prstGeom prst="rect">
                  <a:avLst/>
                </a:prstGeom>
                <a:noFill/>
              </p:spPr>
            </p:pic>
            <p:sp>
              <p:nvSpPr>
                <p:cNvPr id="65" name="TextBox 64"/>
                <p:cNvSpPr txBox="1"/>
                <p:nvPr/>
              </p:nvSpPr>
              <p:spPr>
                <a:xfrm>
                  <a:off x="6858000" y="3657600"/>
                  <a:ext cx="1371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b="1" dirty="0" smtClean="0"/>
                    <a:t>STORE</a:t>
                  </a:r>
                  <a:endParaRPr lang="en-US" sz="2400" b="1" dirty="0"/>
                </a:p>
              </p:txBody>
            </p:sp>
          </p:grpSp>
          <p:sp>
            <p:nvSpPr>
              <p:cNvPr id="1031" name="Firewall"/>
              <p:cNvSpPr>
                <a:spLocks noEditPoints="1" noChangeArrowheads="1"/>
              </p:cNvSpPr>
              <p:nvPr/>
            </p:nvSpPr>
            <p:spPr bwMode="auto">
              <a:xfrm>
                <a:off x="609600" y="4191000"/>
                <a:ext cx="8001000" cy="904875"/>
              </a:xfrm>
              <a:custGeom>
                <a:avLst/>
                <a:gdLst>
                  <a:gd name="T0" fmla="*/ 0 w 21600"/>
                  <a:gd name="T1" fmla="*/ 0 h 21600"/>
                  <a:gd name="T2" fmla="*/ 10800 w 21600"/>
                  <a:gd name="T3" fmla="*/ 0 h 21600"/>
                  <a:gd name="T4" fmla="*/ 21600 w 21600"/>
                  <a:gd name="T5" fmla="*/ 0 h 21600"/>
                  <a:gd name="T6" fmla="*/ 21060 w 21600"/>
                  <a:gd name="T7" fmla="*/ 10800 h 21600"/>
                  <a:gd name="T8" fmla="*/ 21060 w 21600"/>
                  <a:gd name="T9" fmla="*/ 21600 h 21600"/>
                  <a:gd name="T10" fmla="*/ 10800 w 21600"/>
                  <a:gd name="T11" fmla="*/ 21600 h 21600"/>
                  <a:gd name="T12" fmla="*/ 540 w 21600"/>
                  <a:gd name="T13" fmla="*/ 21600 h 21600"/>
                  <a:gd name="T14" fmla="*/ 540 w 21600"/>
                  <a:gd name="T15" fmla="*/ 10800 h 21600"/>
                  <a:gd name="T16" fmla="*/ 761 w 21600"/>
                  <a:gd name="T17" fmla="*/ 22454 h 21600"/>
                  <a:gd name="T18" fmla="*/ 21069 w 21600"/>
                  <a:gd name="T19" fmla="*/ 3228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 extrusionOk="0">
                    <a:moveTo>
                      <a:pt x="540" y="4628"/>
                    </a:moveTo>
                    <a:lnTo>
                      <a:pt x="0" y="4628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4628"/>
                    </a:lnTo>
                    <a:lnTo>
                      <a:pt x="21060" y="4628"/>
                    </a:lnTo>
                    <a:lnTo>
                      <a:pt x="21060" y="21600"/>
                    </a:lnTo>
                    <a:lnTo>
                      <a:pt x="540" y="21600"/>
                    </a:lnTo>
                    <a:lnTo>
                      <a:pt x="540" y="4628"/>
                    </a:lnTo>
                    <a:close/>
                  </a:path>
                  <a:path w="21600" h="21600" extrusionOk="0">
                    <a:moveTo>
                      <a:pt x="540" y="4628"/>
                    </a:moveTo>
                    <a:lnTo>
                      <a:pt x="540" y="6171"/>
                    </a:lnTo>
                    <a:lnTo>
                      <a:pt x="2700" y="6171"/>
                    </a:lnTo>
                    <a:lnTo>
                      <a:pt x="2700" y="4628"/>
                    </a:lnTo>
                    <a:lnTo>
                      <a:pt x="540" y="4628"/>
                    </a:lnTo>
                    <a:close/>
                  </a:path>
                  <a:path w="21600" h="21600" extrusionOk="0">
                    <a:moveTo>
                      <a:pt x="2700" y="4628"/>
                    </a:moveTo>
                    <a:lnTo>
                      <a:pt x="2700" y="6171"/>
                    </a:lnTo>
                    <a:lnTo>
                      <a:pt x="4860" y="6171"/>
                    </a:lnTo>
                    <a:lnTo>
                      <a:pt x="4860" y="4628"/>
                    </a:lnTo>
                    <a:lnTo>
                      <a:pt x="2700" y="4628"/>
                    </a:lnTo>
                    <a:close/>
                  </a:path>
                  <a:path w="21600" h="21600" extrusionOk="0">
                    <a:moveTo>
                      <a:pt x="4860" y="4628"/>
                    </a:moveTo>
                    <a:lnTo>
                      <a:pt x="4860" y="6171"/>
                    </a:lnTo>
                    <a:lnTo>
                      <a:pt x="7020" y="6171"/>
                    </a:lnTo>
                    <a:lnTo>
                      <a:pt x="7020" y="4628"/>
                    </a:lnTo>
                    <a:lnTo>
                      <a:pt x="4860" y="4628"/>
                    </a:lnTo>
                    <a:close/>
                  </a:path>
                  <a:path w="21600" h="21600" extrusionOk="0">
                    <a:moveTo>
                      <a:pt x="7020" y="4628"/>
                    </a:moveTo>
                    <a:lnTo>
                      <a:pt x="7020" y="6171"/>
                    </a:lnTo>
                    <a:lnTo>
                      <a:pt x="9180" y="6171"/>
                    </a:lnTo>
                    <a:lnTo>
                      <a:pt x="9180" y="4628"/>
                    </a:lnTo>
                    <a:lnTo>
                      <a:pt x="7020" y="4628"/>
                    </a:lnTo>
                    <a:close/>
                  </a:path>
                  <a:path w="21600" h="21600" extrusionOk="0">
                    <a:moveTo>
                      <a:pt x="9180" y="4628"/>
                    </a:moveTo>
                    <a:lnTo>
                      <a:pt x="9180" y="6171"/>
                    </a:lnTo>
                    <a:lnTo>
                      <a:pt x="11340" y="6171"/>
                    </a:lnTo>
                    <a:lnTo>
                      <a:pt x="11340" y="4628"/>
                    </a:lnTo>
                    <a:lnTo>
                      <a:pt x="9180" y="4628"/>
                    </a:lnTo>
                    <a:close/>
                  </a:path>
                  <a:path w="21600" h="21600" extrusionOk="0">
                    <a:moveTo>
                      <a:pt x="11340" y="4628"/>
                    </a:moveTo>
                    <a:lnTo>
                      <a:pt x="11340" y="6171"/>
                    </a:lnTo>
                    <a:lnTo>
                      <a:pt x="13500" y="6171"/>
                    </a:lnTo>
                    <a:lnTo>
                      <a:pt x="13500" y="4628"/>
                    </a:lnTo>
                    <a:lnTo>
                      <a:pt x="11340" y="4628"/>
                    </a:lnTo>
                    <a:close/>
                  </a:path>
                  <a:path w="21600" h="21600" extrusionOk="0">
                    <a:moveTo>
                      <a:pt x="13500" y="4628"/>
                    </a:moveTo>
                    <a:lnTo>
                      <a:pt x="13500" y="6171"/>
                    </a:lnTo>
                    <a:lnTo>
                      <a:pt x="15660" y="6171"/>
                    </a:lnTo>
                    <a:lnTo>
                      <a:pt x="15660" y="4628"/>
                    </a:lnTo>
                    <a:lnTo>
                      <a:pt x="13500" y="4628"/>
                    </a:lnTo>
                    <a:close/>
                  </a:path>
                  <a:path w="21600" h="21600" extrusionOk="0">
                    <a:moveTo>
                      <a:pt x="15660" y="4628"/>
                    </a:moveTo>
                    <a:lnTo>
                      <a:pt x="15660" y="6171"/>
                    </a:lnTo>
                    <a:lnTo>
                      <a:pt x="17820" y="6171"/>
                    </a:lnTo>
                    <a:lnTo>
                      <a:pt x="17820" y="4628"/>
                    </a:lnTo>
                    <a:lnTo>
                      <a:pt x="15660" y="4628"/>
                    </a:lnTo>
                    <a:close/>
                  </a:path>
                  <a:path w="21600" h="21600" extrusionOk="0">
                    <a:moveTo>
                      <a:pt x="17820" y="4628"/>
                    </a:moveTo>
                    <a:lnTo>
                      <a:pt x="17820" y="6171"/>
                    </a:lnTo>
                    <a:lnTo>
                      <a:pt x="19980" y="6171"/>
                    </a:lnTo>
                    <a:lnTo>
                      <a:pt x="19980" y="4628"/>
                    </a:lnTo>
                    <a:lnTo>
                      <a:pt x="17820" y="4628"/>
                    </a:lnTo>
                    <a:close/>
                  </a:path>
                  <a:path w="21600" h="21600" extrusionOk="0">
                    <a:moveTo>
                      <a:pt x="1620" y="6171"/>
                    </a:moveTo>
                    <a:lnTo>
                      <a:pt x="1620" y="7714"/>
                    </a:lnTo>
                    <a:lnTo>
                      <a:pt x="3779" y="7714"/>
                    </a:lnTo>
                    <a:lnTo>
                      <a:pt x="3779" y="6171"/>
                    </a:lnTo>
                    <a:lnTo>
                      <a:pt x="1620" y="6171"/>
                    </a:lnTo>
                    <a:close/>
                  </a:path>
                  <a:path w="21600" h="21600" extrusionOk="0">
                    <a:moveTo>
                      <a:pt x="3779" y="6171"/>
                    </a:moveTo>
                    <a:lnTo>
                      <a:pt x="3779" y="7714"/>
                    </a:lnTo>
                    <a:lnTo>
                      <a:pt x="5940" y="7714"/>
                    </a:lnTo>
                    <a:lnTo>
                      <a:pt x="5940" y="6171"/>
                    </a:lnTo>
                    <a:lnTo>
                      <a:pt x="3779" y="6171"/>
                    </a:lnTo>
                    <a:close/>
                  </a:path>
                  <a:path w="21600" h="21600" extrusionOk="0">
                    <a:moveTo>
                      <a:pt x="5940" y="6171"/>
                    </a:moveTo>
                    <a:lnTo>
                      <a:pt x="5940" y="7714"/>
                    </a:lnTo>
                    <a:lnTo>
                      <a:pt x="8100" y="7714"/>
                    </a:lnTo>
                    <a:lnTo>
                      <a:pt x="8100" y="6171"/>
                    </a:lnTo>
                    <a:lnTo>
                      <a:pt x="5940" y="6171"/>
                    </a:lnTo>
                    <a:close/>
                  </a:path>
                  <a:path w="21600" h="21600" extrusionOk="0">
                    <a:moveTo>
                      <a:pt x="8100" y="6171"/>
                    </a:moveTo>
                    <a:lnTo>
                      <a:pt x="8100" y="7714"/>
                    </a:lnTo>
                    <a:lnTo>
                      <a:pt x="10260" y="7714"/>
                    </a:lnTo>
                    <a:lnTo>
                      <a:pt x="10260" y="6171"/>
                    </a:lnTo>
                    <a:lnTo>
                      <a:pt x="8100" y="6171"/>
                    </a:lnTo>
                    <a:close/>
                  </a:path>
                  <a:path w="21600" h="21600" extrusionOk="0">
                    <a:moveTo>
                      <a:pt x="10260" y="6171"/>
                    </a:moveTo>
                    <a:lnTo>
                      <a:pt x="10260" y="7714"/>
                    </a:lnTo>
                    <a:lnTo>
                      <a:pt x="12419" y="7714"/>
                    </a:lnTo>
                    <a:lnTo>
                      <a:pt x="12419" y="6171"/>
                    </a:lnTo>
                    <a:lnTo>
                      <a:pt x="10260" y="6171"/>
                    </a:lnTo>
                    <a:close/>
                  </a:path>
                  <a:path w="21600" h="21600" extrusionOk="0">
                    <a:moveTo>
                      <a:pt x="12419" y="6171"/>
                    </a:moveTo>
                    <a:lnTo>
                      <a:pt x="12419" y="7714"/>
                    </a:lnTo>
                    <a:lnTo>
                      <a:pt x="14580" y="7714"/>
                    </a:lnTo>
                    <a:lnTo>
                      <a:pt x="14580" y="6171"/>
                    </a:lnTo>
                    <a:lnTo>
                      <a:pt x="12419" y="6171"/>
                    </a:lnTo>
                    <a:close/>
                  </a:path>
                  <a:path w="21600" h="21600" extrusionOk="0">
                    <a:moveTo>
                      <a:pt x="14580" y="6171"/>
                    </a:moveTo>
                    <a:lnTo>
                      <a:pt x="14580" y="7714"/>
                    </a:lnTo>
                    <a:lnTo>
                      <a:pt x="16740" y="7714"/>
                    </a:lnTo>
                    <a:lnTo>
                      <a:pt x="16740" y="6171"/>
                    </a:lnTo>
                    <a:lnTo>
                      <a:pt x="14580" y="6171"/>
                    </a:lnTo>
                    <a:close/>
                  </a:path>
                  <a:path w="21600" h="21600" extrusionOk="0">
                    <a:moveTo>
                      <a:pt x="16740" y="6171"/>
                    </a:moveTo>
                    <a:lnTo>
                      <a:pt x="16740" y="7714"/>
                    </a:lnTo>
                    <a:lnTo>
                      <a:pt x="18900" y="7714"/>
                    </a:lnTo>
                    <a:lnTo>
                      <a:pt x="18900" y="6171"/>
                    </a:lnTo>
                    <a:lnTo>
                      <a:pt x="16740" y="6171"/>
                    </a:lnTo>
                    <a:close/>
                  </a:path>
                  <a:path w="21600" h="21600" extrusionOk="0">
                    <a:moveTo>
                      <a:pt x="18900" y="6171"/>
                    </a:moveTo>
                    <a:lnTo>
                      <a:pt x="18900" y="7714"/>
                    </a:lnTo>
                    <a:lnTo>
                      <a:pt x="21060" y="7714"/>
                    </a:lnTo>
                    <a:lnTo>
                      <a:pt x="21060" y="6171"/>
                    </a:lnTo>
                    <a:lnTo>
                      <a:pt x="18900" y="6171"/>
                    </a:lnTo>
                    <a:close/>
                  </a:path>
                  <a:path w="21600" h="21600" extrusionOk="0">
                    <a:moveTo>
                      <a:pt x="540" y="7714"/>
                    </a:moveTo>
                    <a:lnTo>
                      <a:pt x="540" y="9257"/>
                    </a:lnTo>
                    <a:lnTo>
                      <a:pt x="2700" y="9257"/>
                    </a:lnTo>
                    <a:lnTo>
                      <a:pt x="2700" y="7714"/>
                    </a:lnTo>
                    <a:lnTo>
                      <a:pt x="540" y="7714"/>
                    </a:lnTo>
                    <a:close/>
                  </a:path>
                  <a:path w="21600" h="21600" extrusionOk="0">
                    <a:moveTo>
                      <a:pt x="2700" y="7714"/>
                    </a:moveTo>
                    <a:lnTo>
                      <a:pt x="2700" y="9257"/>
                    </a:lnTo>
                    <a:lnTo>
                      <a:pt x="4860" y="9257"/>
                    </a:lnTo>
                    <a:lnTo>
                      <a:pt x="4860" y="7714"/>
                    </a:lnTo>
                    <a:lnTo>
                      <a:pt x="2700" y="7714"/>
                    </a:lnTo>
                    <a:close/>
                  </a:path>
                  <a:path w="21600" h="21600" extrusionOk="0">
                    <a:moveTo>
                      <a:pt x="4860" y="7714"/>
                    </a:moveTo>
                    <a:lnTo>
                      <a:pt x="4860" y="9257"/>
                    </a:lnTo>
                    <a:lnTo>
                      <a:pt x="7020" y="9257"/>
                    </a:lnTo>
                    <a:lnTo>
                      <a:pt x="7020" y="7714"/>
                    </a:lnTo>
                    <a:lnTo>
                      <a:pt x="4860" y="7714"/>
                    </a:lnTo>
                    <a:close/>
                  </a:path>
                  <a:path w="21600" h="21600" extrusionOk="0">
                    <a:moveTo>
                      <a:pt x="7020" y="7714"/>
                    </a:moveTo>
                    <a:lnTo>
                      <a:pt x="7020" y="9257"/>
                    </a:lnTo>
                    <a:lnTo>
                      <a:pt x="9180" y="9257"/>
                    </a:lnTo>
                    <a:lnTo>
                      <a:pt x="9180" y="7714"/>
                    </a:lnTo>
                    <a:lnTo>
                      <a:pt x="7020" y="7714"/>
                    </a:lnTo>
                    <a:close/>
                  </a:path>
                  <a:path w="21600" h="21600" extrusionOk="0">
                    <a:moveTo>
                      <a:pt x="9180" y="7714"/>
                    </a:moveTo>
                    <a:lnTo>
                      <a:pt x="9180" y="9257"/>
                    </a:lnTo>
                    <a:lnTo>
                      <a:pt x="11340" y="9257"/>
                    </a:lnTo>
                    <a:lnTo>
                      <a:pt x="11340" y="7714"/>
                    </a:lnTo>
                    <a:lnTo>
                      <a:pt x="9180" y="7714"/>
                    </a:lnTo>
                    <a:close/>
                  </a:path>
                  <a:path w="21600" h="21600" extrusionOk="0">
                    <a:moveTo>
                      <a:pt x="11340" y="7714"/>
                    </a:moveTo>
                    <a:lnTo>
                      <a:pt x="11340" y="9257"/>
                    </a:lnTo>
                    <a:lnTo>
                      <a:pt x="13500" y="9257"/>
                    </a:lnTo>
                    <a:lnTo>
                      <a:pt x="13500" y="7714"/>
                    </a:lnTo>
                    <a:lnTo>
                      <a:pt x="11340" y="7714"/>
                    </a:lnTo>
                    <a:close/>
                  </a:path>
                  <a:path w="21600" h="21600" extrusionOk="0">
                    <a:moveTo>
                      <a:pt x="13500" y="7714"/>
                    </a:moveTo>
                    <a:lnTo>
                      <a:pt x="13500" y="9257"/>
                    </a:lnTo>
                    <a:lnTo>
                      <a:pt x="15660" y="9257"/>
                    </a:lnTo>
                    <a:lnTo>
                      <a:pt x="15660" y="7714"/>
                    </a:lnTo>
                    <a:lnTo>
                      <a:pt x="13500" y="7714"/>
                    </a:lnTo>
                    <a:close/>
                  </a:path>
                  <a:path w="21600" h="21600" extrusionOk="0">
                    <a:moveTo>
                      <a:pt x="15660" y="7714"/>
                    </a:moveTo>
                    <a:lnTo>
                      <a:pt x="15660" y="9257"/>
                    </a:lnTo>
                    <a:lnTo>
                      <a:pt x="17820" y="9257"/>
                    </a:lnTo>
                    <a:lnTo>
                      <a:pt x="17820" y="7714"/>
                    </a:lnTo>
                    <a:lnTo>
                      <a:pt x="15660" y="7714"/>
                    </a:lnTo>
                    <a:close/>
                  </a:path>
                  <a:path w="21600" h="21600" extrusionOk="0">
                    <a:moveTo>
                      <a:pt x="17820" y="7714"/>
                    </a:moveTo>
                    <a:lnTo>
                      <a:pt x="17820" y="9257"/>
                    </a:lnTo>
                    <a:lnTo>
                      <a:pt x="19980" y="9257"/>
                    </a:lnTo>
                    <a:lnTo>
                      <a:pt x="19980" y="7714"/>
                    </a:lnTo>
                    <a:lnTo>
                      <a:pt x="17820" y="7714"/>
                    </a:lnTo>
                    <a:close/>
                  </a:path>
                  <a:path w="21600" h="21600" extrusionOk="0">
                    <a:moveTo>
                      <a:pt x="1620" y="9257"/>
                    </a:moveTo>
                    <a:lnTo>
                      <a:pt x="1620" y="10800"/>
                    </a:lnTo>
                    <a:lnTo>
                      <a:pt x="3779" y="10800"/>
                    </a:lnTo>
                    <a:lnTo>
                      <a:pt x="3779" y="9257"/>
                    </a:lnTo>
                    <a:lnTo>
                      <a:pt x="1620" y="9257"/>
                    </a:lnTo>
                    <a:close/>
                  </a:path>
                  <a:path w="21600" h="21600" extrusionOk="0">
                    <a:moveTo>
                      <a:pt x="3779" y="9257"/>
                    </a:moveTo>
                    <a:lnTo>
                      <a:pt x="3779" y="10800"/>
                    </a:lnTo>
                    <a:lnTo>
                      <a:pt x="5940" y="10800"/>
                    </a:lnTo>
                    <a:lnTo>
                      <a:pt x="5940" y="9257"/>
                    </a:lnTo>
                    <a:lnTo>
                      <a:pt x="3779" y="9257"/>
                    </a:lnTo>
                    <a:close/>
                  </a:path>
                  <a:path w="21600" h="21600" extrusionOk="0">
                    <a:moveTo>
                      <a:pt x="5940" y="9257"/>
                    </a:moveTo>
                    <a:lnTo>
                      <a:pt x="5940" y="10800"/>
                    </a:lnTo>
                    <a:lnTo>
                      <a:pt x="8100" y="10800"/>
                    </a:lnTo>
                    <a:lnTo>
                      <a:pt x="8100" y="9257"/>
                    </a:lnTo>
                    <a:lnTo>
                      <a:pt x="5940" y="9257"/>
                    </a:lnTo>
                    <a:close/>
                  </a:path>
                  <a:path w="21600" h="21600" extrusionOk="0">
                    <a:moveTo>
                      <a:pt x="8100" y="9257"/>
                    </a:moveTo>
                    <a:lnTo>
                      <a:pt x="8100" y="10800"/>
                    </a:lnTo>
                    <a:lnTo>
                      <a:pt x="10260" y="10800"/>
                    </a:lnTo>
                    <a:lnTo>
                      <a:pt x="10260" y="9257"/>
                    </a:lnTo>
                    <a:lnTo>
                      <a:pt x="8100" y="9257"/>
                    </a:lnTo>
                    <a:close/>
                  </a:path>
                  <a:path w="21600" h="21600" extrusionOk="0">
                    <a:moveTo>
                      <a:pt x="10260" y="9257"/>
                    </a:moveTo>
                    <a:lnTo>
                      <a:pt x="10260" y="10800"/>
                    </a:lnTo>
                    <a:lnTo>
                      <a:pt x="12419" y="10800"/>
                    </a:lnTo>
                    <a:lnTo>
                      <a:pt x="12419" y="9257"/>
                    </a:lnTo>
                    <a:lnTo>
                      <a:pt x="10260" y="9257"/>
                    </a:lnTo>
                    <a:close/>
                  </a:path>
                  <a:path w="21600" h="21600" extrusionOk="0">
                    <a:moveTo>
                      <a:pt x="12419" y="9257"/>
                    </a:moveTo>
                    <a:lnTo>
                      <a:pt x="12419" y="10800"/>
                    </a:lnTo>
                    <a:lnTo>
                      <a:pt x="14580" y="10800"/>
                    </a:lnTo>
                    <a:lnTo>
                      <a:pt x="14580" y="9257"/>
                    </a:lnTo>
                    <a:lnTo>
                      <a:pt x="12419" y="9257"/>
                    </a:lnTo>
                    <a:close/>
                  </a:path>
                  <a:path w="21600" h="21600" extrusionOk="0">
                    <a:moveTo>
                      <a:pt x="14580" y="9257"/>
                    </a:moveTo>
                    <a:lnTo>
                      <a:pt x="14580" y="10800"/>
                    </a:lnTo>
                    <a:lnTo>
                      <a:pt x="16740" y="10800"/>
                    </a:lnTo>
                    <a:lnTo>
                      <a:pt x="16740" y="9257"/>
                    </a:lnTo>
                    <a:lnTo>
                      <a:pt x="14580" y="9257"/>
                    </a:lnTo>
                    <a:close/>
                  </a:path>
                  <a:path w="21600" h="21600" extrusionOk="0">
                    <a:moveTo>
                      <a:pt x="16740" y="9257"/>
                    </a:moveTo>
                    <a:lnTo>
                      <a:pt x="16740" y="10800"/>
                    </a:lnTo>
                    <a:lnTo>
                      <a:pt x="18900" y="10800"/>
                    </a:lnTo>
                    <a:lnTo>
                      <a:pt x="18900" y="9257"/>
                    </a:lnTo>
                    <a:lnTo>
                      <a:pt x="16740" y="9257"/>
                    </a:lnTo>
                    <a:close/>
                  </a:path>
                  <a:path w="21600" h="21600" extrusionOk="0">
                    <a:moveTo>
                      <a:pt x="18900" y="9257"/>
                    </a:moveTo>
                    <a:lnTo>
                      <a:pt x="18900" y="10800"/>
                    </a:lnTo>
                    <a:lnTo>
                      <a:pt x="21060" y="10800"/>
                    </a:lnTo>
                    <a:lnTo>
                      <a:pt x="21060" y="9257"/>
                    </a:lnTo>
                    <a:lnTo>
                      <a:pt x="18900" y="9257"/>
                    </a:lnTo>
                    <a:close/>
                  </a:path>
                  <a:path w="21600" h="21600" extrusionOk="0">
                    <a:moveTo>
                      <a:pt x="540" y="10800"/>
                    </a:moveTo>
                    <a:lnTo>
                      <a:pt x="540" y="12342"/>
                    </a:lnTo>
                    <a:lnTo>
                      <a:pt x="2700" y="12342"/>
                    </a:lnTo>
                    <a:lnTo>
                      <a:pt x="2700" y="10800"/>
                    </a:lnTo>
                    <a:lnTo>
                      <a:pt x="540" y="10800"/>
                    </a:lnTo>
                    <a:close/>
                  </a:path>
                  <a:path w="21600" h="21600" extrusionOk="0">
                    <a:moveTo>
                      <a:pt x="2700" y="10800"/>
                    </a:moveTo>
                    <a:lnTo>
                      <a:pt x="2700" y="12342"/>
                    </a:lnTo>
                    <a:lnTo>
                      <a:pt x="4860" y="12342"/>
                    </a:lnTo>
                    <a:lnTo>
                      <a:pt x="4860" y="10800"/>
                    </a:lnTo>
                    <a:lnTo>
                      <a:pt x="2700" y="10800"/>
                    </a:lnTo>
                    <a:close/>
                  </a:path>
                  <a:path w="21600" h="21600" extrusionOk="0">
                    <a:moveTo>
                      <a:pt x="4860" y="10800"/>
                    </a:moveTo>
                    <a:lnTo>
                      <a:pt x="4860" y="12342"/>
                    </a:lnTo>
                    <a:lnTo>
                      <a:pt x="7020" y="12342"/>
                    </a:lnTo>
                    <a:lnTo>
                      <a:pt x="7020" y="10800"/>
                    </a:lnTo>
                    <a:lnTo>
                      <a:pt x="4860" y="10800"/>
                    </a:lnTo>
                    <a:close/>
                  </a:path>
                  <a:path w="21600" h="21600" extrusionOk="0">
                    <a:moveTo>
                      <a:pt x="7020" y="10800"/>
                    </a:moveTo>
                    <a:lnTo>
                      <a:pt x="7020" y="12342"/>
                    </a:lnTo>
                    <a:lnTo>
                      <a:pt x="9180" y="12342"/>
                    </a:lnTo>
                    <a:lnTo>
                      <a:pt x="9180" y="10800"/>
                    </a:lnTo>
                    <a:lnTo>
                      <a:pt x="7020" y="10800"/>
                    </a:lnTo>
                    <a:close/>
                  </a:path>
                  <a:path w="21600" h="21600" extrusionOk="0">
                    <a:moveTo>
                      <a:pt x="9180" y="10800"/>
                    </a:moveTo>
                    <a:lnTo>
                      <a:pt x="9180" y="12342"/>
                    </a:lnTo>
                    <a:lnTo>
                      <a:pt x="11340" y="12342"/>
                    </a:lnTo>
                    <a:lnTo>
                      <a:pt x="11340" y="10800"/>
                    </a:lnTo>
                    <a:lnTo>
                      <a:pt x="9180" y="10800"/>
                    </a:lnTo>
                    <a:close/>
                  </a:path>
                  <a:path w="21600" h="21600" extrusionOk="0">
                    <a:moveTo>
                      <a:pt x="11340" y="10800"/>
                    </a:moveTo>
                    <a:lnTo>
                      <a:pt x="11340" y="12342"/>
                    </a:lnTo>
                    <a:lnTo>
                      <a:pt x="13500" y="12342"/>
                    </a:lnTo>
                    <a:lnTo>
                      <a:pt x="13500" y="10800"/>
                    </a:lnTo>
                    <a:lnTo>
                      <a:pt x="11340" y="10800"/>
                    </a:lnTo>
                    <a:close/>
                  </a:path>
                  <a:path w="21600" h="21600" extrusionOk="0">
                    <a:moveTo>
                      <a:pt x="13500" y="10800"/>
                    </a:moveTo>
                    <a:lnTo>
                      <a:pt x="13500" y="12342"/>
                    </a:lnTo>
                    <a:lnTo>
                      <a:pt x="15660" y="12342"/>
                    </a:lnTo>
                    <a:lnTo>
                      <a:pt x="15660" y="10800"/>
                    </a:lnTo>
                    <a:lnTo>
                      <a:pt x="13500" y="10800"/>
                    </a:lnTo>
                    <a:close/>
                  </a:path>
                  <a:path w="21600" h="21600" extrusionOk="0">
                    <a:moveTo>
                      <a:pt x="15660" y="10800"/>
                    </a:moveTo>
                    <a:lnTo>
                      <a:pt x="15660" y="12342"/>
                    </a:lnTo>
                    <a:lnTo>
                      <a:pt x="17820" y="12342"/>
                    </a:lnTo>
                    <a:lnTo>
                      <a:pt x="17820" y="10800"/>
                    </a:lnTo>
                    <a:lnTo>
                      <a:pt x="15660" y="10800"/>
                    </a:lnTo>
                    <a:close/>
                  </a:path>
                  <a:path w="21600" h="21600" extrusionOk="0">
                    <a:moveTo>
                      <a:pt x="17820" y="10800"/>
                    </a:moveTo>
                    <a:lnTo>
                      <a:pt x="17820" y="12342"/>
                    </a:lnTo>
                    <a:lnTo>
                      <a:pt x="19980" y="12342"/>
                    </a:lnTo>
                    <a:lnTo>
                      <a:pt x="19980" y="10800"/>
                    </a:lnTo>
                    <a:lnTo>
                      <a:pt x="17820" y="10800"/>
                    </a:lnTo>
                    <a:close/>
                  </a:path>
                  <a:path w="21600" h="21600" extrusionOk="0">
                    <a:moveTo>
                      <a:pt x="1620" y="12342"/>
                    </a:moveTo>
                    <a:lnTo>
                      <a:pt x="1620" y="13885"/>
                    </a:lnTo>
                    <a:lnTo>
                      <a:pt x="3779" y="13885"/>
                    </a:lnTo>
                    <a:lnTo>
                      <a:pt x="3779" y="12342"/>
                    </a:lnTo>
                    <a:lnTo>
                      <a:pt x="1620" y="12342"/>
                    </a:lnTo>
                    <a:close/>
                  </a:path>
                  <a:path w="21600" h="21600" extrusionOk="0">
                    <a:moveTo>
                      <a:pt x="3779" y="12342"/>
                    </a:moveTo>
                    <a:lnTo>
                      <a:pt x="3779" y="13885"/>
                    </a:lnTo>
                    <a:lnTo>
                      <a:pt x="5940" y="13885"/>
                    </a:lnTo>
                    <a:lnTo>
                      <a:pt x="5940" y="12342"/>
                    </a:lnTo>
                    <a:lnTo>
                      <a:pt x="3779" y="12342"/>
                    </a:lnTo>
                    <a:close/>
                  </a:path>
                  <a:path w="21600" h="21600" extrusionOk="0">
                    <a:moveTo>
                      <a:pt x="5940" y="12342"/>
                    </a:moveTo>
                    <a:lnTo>
                      <a:pt x="5940" y="13885"/>
                    </a:lnTo>
                    <a:lnTo>
                      <a:pt x="8100" y="13885"/>
                    </a:lnTo>
                    <a:lnTo>
                      <a:pt x="8100" y="12342"/>
                    </a:lnTo>
                    <a:lnTo>
                      <a:pt x="5940" y="12342"/>
                    </a:lnTo>
                    <a:close/>
                  </a:path>
                  <a:path w="21600" h="21600" extrusionOk="0">
                    <a:moveTo>
                      <a:pt x="8100" y="12342"/>
                    </a:moveTo>
                    <a:lnTo>
                      <a:pt x="8100" y="13885"/>
                    </a:lnTo>
                    <a:lnTo>
                      <a:pt x="10260" y="13885"/>
                    </a:lnTo>
                    <a:lnTo>
                      <a:pt x="10260" y="12342"/>
                    </a:lnTo>
                    <a:lnTo>
                      <a:pt x="8100" y="12342"/>
                    </a:lnTo>
                    <a:close/>
                  </a:path>
                  <a:path w="21600" h="21600" extrusionOk="0">
                    <a:moveTo>
                      <a:pt x="10260" y="12342"/>
                    </a:moveTo>
                    <a:lnTo>
                      <a:pt x="10260" y="13885"/>
                    </a:lnTo>
                    <a:lnTo>
                      <a:pt x="12419" y="13885"/>
                    </a:lnTo>
                    <a:lnTo>
                      <a:pt x="12419" y="12342"/>
                    </a:lnTo>
                    <a:lnTo>
                      <a:pt x="10260" y="12342"/>
                    </a:lnTo>
                    <a:close/>
                  </a:path>
                  <a:path w="21600" h="21600" extrusionOk="0">
                    <a:moveTo>
                      <a:pt x="12419" y="12342"/>
                    </a:moveTo>
                    <a:lnTo>
                      <a:pt x="12419" y="13885"/>
                    </a:lnTo>
                    <a:lnTo>
                      <a:pt x="14580" y="13885"/>
                    </a:lnTo>
                    <a:lnTo>
                      <a:pt x="14580" y="12342"/>
                    </a:lnTo>
                    <a:lnTo>
                      <a:pt x="12419" y="12342"/>
                    </a:lnTo>
                    <a:close/>
                  </a:path>
                  <a:path w="21600" h="21600" extrusionOk="0">
                    <a:moveTo>
                      <a:pt x="14580" y="12342"/>
                    </a:moveTo>
                    <a:lnTo>
                      <a:pt x="14580" y="13885"/>
                    </a:lnTo>
                    <a:lnTo>
                      <a:pt x="16740" y="13885"/>
                    </a:lnTo>
                    <a:lnTo>
                      <a:pt x="16740" y="12342"/>
                    </a:lnTo>
                    <a:lnTo>
                      <a:pt x="14580" y="12342"/>
                    </a:lnTo>
                    <a:close/>
                  </a:path>
                  <a:path w="21600" h="21600" extrusionOk="0">
                    <a:moveTo>
                      <a:pt x="16740" y="12342"/>
                    </a:moveTo>
                    <a:lnTo>
                      <a:pt x="16740" y="13885"/>
                    </a:lnTo>
                    <a:lnTo>
                      <a:pt x="18900" y="13885"/>
                    </a:lnTo>
                    <a:lnTo>
                      <a:pt x="18900" y="12342"/>
                    </a:lnTo>
                    <a:lnTo>
                      <a:pt x="16740" y="12342"/>
                    </a:lnTo>
                    <a:close/>
                  </a:path>
                  <a:path w="21600" h="21600" extrusionOk="0">
                    <a:moveTo>
                      <a:pt x="18900" y="12342"/>
                    </a:moveTo>
                    <a:lnTo>
                      <a:pt x="18900" y="13885"/>
                    </a:lnTo>
                    <a:lnTo>
                      <a:pt x="21060" y="13885"/>
                    </a:lnTo>
                    <a:lnTo>
                      <a:pt x="21060" y="12342"/>
                    </a:lnTo>
                    <a:lnTo>
                      <a:pt x="18900" y="12342"/>
                    </a:lnTo>
                    <a:close/>
                  </a:path>
                  <a:path w="21600" h="21600" extrusionOk="0">
                    <a:moveTo>
                      <a:pt x="540" y="13885"/>
                    </a:moveTo>
                    <a:lnTo>
                      <a:pt x="540" y="15428"/>
                    </a:lnTo>
                    <a:lnTo>
                      <a:pt x="2700" y="15428"/>
                    </a:lnTo>
                    <a:lnTo>
                      <a:pt x="2700" y="13885"/>
                    </a:lnTo>
                    <a:lnTo>
                      <a:pt x="540" y="13885"/>
                    </a:lnTo>
                    <a:close/>
                  </a:path>
                  <a:path w="21600" h="21600" extrusionOk="0">
                    <a:moveTo>
                      <a:pt x="2700" y="13885"/>
                    </a:moveTo>
                    <a:lnTo>
                      <a:pt x="2700" y="15428"/>
                    </a:lnTo>
                    <a:lnTo>
                      <a:pt x="4860" y="15428"/>
                    </a:lnTo>
                    <a:lnTo>
                      <a:pt x="4860" y="13885"/>
                    </a:lnTo>
                    <a:lnTo>
                      <a:pt x="2700" y="13885"/>
                    </a:lnTo>
                    <a:close/>
                  </a:path>
                  <a:path w="21600" h="21600" extrusionOk="0">
                    <a:moveTo>
                      <a:pt x="4860" y="13885"/>
                    </a:moveTo>
                    <a:lnTo>
                      <a:pt x="4860" y="15428"/>
                    </a:lnTo>
                    <a:lnTo>
                      <a:pt x="7020" y="15428"/>
                    </a:lnTo>
                    <a:lnTo>
                      <a:pt x="7020" y="13885"/>
                    </a:lnTo>
                    <a:lnTo>
                      <a:pt x="4860" y="13885"/>
                    </a:lnTo>
                    <a:close/>
                  </a:path>
                  <a:path w="21600" h="21600" extrusionOk="0">
                    <a:moveTo>
                      <a:pt x="7020" y="13885"/>
                    </a:moveTo>
                    <a:lnTo>
                      <a:pt x="7020" y="15428"/>
                    </a:lnTo>
                    <a:lnTo>
                      <a:pt x="9180" y="15428"/>
                    </a:lnTo>
                    <a:lnTo>
                      <a:pt x="9180" y="13885"/>
                    </a:lnTo>
                    <a:lnTo>
                      <a:pt x="7020" y="13885"/>
                    </a:lnTo>
                    <a:close/>
                  </a:path>
                  <a:path w="21600" h="21600" extrusionOk="0">
                    <a:moveTo>
                      <a:pt x="9180" y="13885"/>
                    </a:moveTo>
                    <a:lnTo>
                      <a:pt x="9180" y="15428"/>
                    </a:lnTo>
                    <a:lnTo>
                      <a:pt x="11340" y="15428"/>
                    </a:lnTo>
                    <a:lnTo>
                      <a:pt x="11340" y="13885"/>
                    </a:lnTo>
                    <a:lnTo>
                      <a:pt x="9180" y="13885"/>
                    </a:lnTo>
                    <a:close/>
                  </a:path>
                  <a:path w="21600" h="21600" extrusionOk="0">
                    <a:moveTo>
                      <a:pt x="11340" y="13885"/>
                    </a:moveTo>
                    <a:lnTo>
                      <a:pt x="11340" y="15428"/>
                    </a:lnTo>
                    <a:lnTo>
                      <a:pt x="13500" y="15428"/>
                    </a:lnTo>
                    <a:lnTo>
                      <a:pt x="13500" y="13885"/>
                    </a:lnTo>
                    <a:lnTo>
                      <a:pt x="11340" y="13885"/>
                    </a:lnTo>
                    <a:close/>
                  </a:path>
                  <a:path w="21600" h="21600" extrusionOk="0">
                    <a:moveTo>
                      <a:pt x="13500" y="13885"/>
                    </a:moveTo>
                    <a:lnTo>
                      <a:pt x="13500" y="15428"/>
                    </a:lnTo>
                    <a:lnTo>
                      <a:pt x="15660" y="15428"/>
                    </a:lnTo>
                    <a:lnTo>
                      <a:pt x="15660" y="13885"/>
                    </a:lnTo>
                    <a:lnTo>
                      <a:pt x="13500" y="13885"/>
                    </a:lnTo>
                    <a:close/>
                  </a:path>
                  <a:path w="21600" h="21600" extrusionOk="0">
                    <a:moveTo>
                      <a:pt x="15660" y="13885"/>
                    </a:moveTo>
                    <a:lnTo>
                      <a:pt x="15660" y="15428"/>
                    </a:lnTo>
                    <a:lnTo>
                      <a:pt x="17820" y="15428"/>
                    </a:lnTo>
                    <a:lnTo>
                      <a:pt x="17820" y="13885"/>
                    </a:lnTo>
                    <a:lnTo>
                      <a:pt x="15660" y="13885"/>
                    </a:lnTo>
                    <a:close/>
                  </a:path>
                  <a:path w="21600" h="21600" extrusionOk="0">
                    <a:moveTo>
                      <a:pt x="17820" y="13885"/>
                    </a:moveTo>
                    <a:lnTo>
                      <a:pt x="17820" y="15428"/>
                    </a:lnTo>
                    <a:lnTo>
                      <a:pt x="19980" y="15428"/>
                    </a:lnTo>
                    <a:lnTo>
                      <a:pt x="19980" y="13885"/>
                    </a:lnTo>
                    <a:lnTo>
                      <a:pt x="17820" y="13885"/>
                    </a:lnTo>
                    <a:close/>
                  </a:path>
                  <a:path w="21600" h="21600" extrusionOk="0">
                    <a:moveTo>
                      <a:pt x="1620" y="15428"/>
                    </a:moveTo>
                    <a:lnTo>
                      <a:pt x="1620" y="16971"/>
                    </a:lnTo>
                    <a:lnTo>
                      <a:pt x="3779" y="16971"/>
                    </a:lnTo>
                    <a:lnTo>
                      <a:pt x="3779" y="15428"/>
                    </a:lnTo>
                    <a:lnTo>
                      <a:pt x="1620" y="15428"/>
                    </a:lnTo>
                    <a:close/>
                  </a:path>
                  <a:path w="21600" h="21600" extrusionOk="0">
                    <a:moveTo>
                      <a:pt x="3779" y="15428"/>
                    </a:moveTo>
                    <a:lnTo>
                      <a:pt x="3779" y="16971"/>
                    </a:lnTo>
                    <a:lnTo>
                      <a:pt x="5940" y="16971"/>
                    </a:lnTo>
                    <a:lnTo>
                      <a:pt x="5940" y="15428"/>
                    </a:lnTo>
                    <a:lnTo>
                      <a:pt x="3779" y="15428"/>
                    </a:lnTo>
                    <a:close/>
                  </a:path>
                  <a:path w="21600" h="21600" extrusionOk="0">
                    <a:moveTo>
                      <a:pt x="5940" y="15428"/>
                    </a:moveTo>
                    <a:lnTo>
                      <a:pt x="5940" y="16971"/>
                    </a:lnTo>
                    <a:lnTo>
                      <a:pt x="8100" y="16971"/>
                    </a:lnTo>
                    <a:lnTo>
                      <a:pt x="8100" y="15428"/>
                    </a:lnTo>
                    <a:lnTo>
                      <a:pt x="5940" y="15428"/>
                    </a:lnTo>
                    <a:close/>
                  </a:path>
                  <a:path w="21600" h="21600" extrusionOk="0">
                    <a:moveTo>
                      <a:pt x="8100" y="15428"/>
                    </a:moveTo>
                    <a:lnTo>
                      <a:pt x="8100" y="16971"/>
                    </a:lnTo>
                    <a:lnTo>
                      <a:pt x="10260" y="16971"/>
                    </a:lnTo>
                    <a:lnTo>
                      <a:pt x="10260" y="15428"/>
                    </a:lnTo>
                    <a:lnTo>
                      <a:pt x="8100" y="15428"/>
                    </a:lnTo>
                    <a:close/>
                  </a:path>
                  <a:path w="21600" h="21600" extrusionOk="0">
                    <a:moveTo>
                      <a:pt x="10260" y="15428"/>
                    </a:moveTo>
                    <a:lnTo>
                      <a:pt x="10260" y="16971"/>
                    </a:lnTo>
                    <a:lnTo>
                      <a:pt x="12419" y="16971"/>
                    </a:lnTo>
                    <a:lnTo>
                      <a:pt x="12419" y="15428"/>
                    </a:lnTo>
                    <a:lnTo>
                      <a:pt x="10260" y="15428"/>
                    </a:lnTo>
                    <a:close/>
                  </a:path>
                  <a:path w="21600" h="21600" extrusionOk="0">
                    <a:moveTo>
                      <a:pt x="12419" y="15428"/>
                    </a:moveTo>
                    <a:lnTo>
                      <a:pt x="12419" y="16971"/>
                    </a:lnTo>
                    <a:lnTo>
                      <a:pt x="14580" y="16971"/>
                    </a:lnTo>
                    <a:lnTo>
                      <a:pt x="14580" y="15428"/>
                    </a:lnTo>
                    <a:lnTo>
                      <a:pt x="12419" y="15428"/>
                    </a:lnTo>
                    <a:close/>
                  </a:path>
                  <a:path w="21600" h="21600" extrusionOk="0">
                    <a:moveTo>
                      <a:pt x="14580" y="15428"/>
                    </a:moveTo>
                    <a:lnTo>
                      <a:pt x="14580" y="16971"/>
                    </a:lnTo>
                    <a:lnTo>
                      <a:pt x="16740" y="16971"/>
                    </a:lnTo>
                    <a:lnTo>
                      <a:pt x="16740" y="15428"/>
                    </a:lnTo>
                    <a:lnTo>
                      <a:pt x="14580" y="15428"/>
                    </a:lnTo>
                    <a:close/>
                  </a:path>
                  <a:path w="21600" h="21600" extrusionOk="0">
                    <a:moveTo>
                      <a:pt x="16740" y="15428"/>
                    </a:moveTo>
                    <a:lnTo>
                      <a:pt x="16740" y="16971"/>
                    </a:lnTo>
                    <a:lnTo>
                      <a:pt x="18900" y="16971"/>
                    </a:lnTo>
                    <a:lnTo>
                      <a:pt x="18900" y="15428"/>
                    </a:lnTo>
                    <a:lnTo>
                      <a:pt x="16740" y="15428"/>
                    </a:lnTo>
                    <a:close/>
                  </a:path>
                  <a:path w="21600" h="21600" extrusionOk="0">
                    <a:moveTo>
                      <a:pt x="18900" y="15428"/>
                    </a:moveTo>
                    <a:lnTo>
                      <a:pt x="18900" y="16971"/>
                    </a:lnTo>
                    <a:lnTo>
                      <a:pt x="21060" y="16971"/>
                    </a:lnTo>
                    <a:lnTo>
                      <a:pt x="21060" y="15428"/>
                    </a:lnTo>
                    <a:lnTo>
                      <a:pt x="18900" y="15428"/>
                    </a:lnTo>
                    <a:close/>
                  </a:path>
                  <a:path w="21600" h="21600" extrusionOk="0">
                    <a:moveTo>
                      <a:pt x="540" y="16971"/>
                    </a:moveTo>
                    <a:lnTo>
                      <a:pt x="540" y="18514"/>
                    </a:lnTo>
                    <a:lnTo>
                      <a:pt x="2700" y="18514"/>
                    </a:lnTo>
                    <a:lnTo>
                      <a:pt x="2700" y="16971"/>
                    </a:lnTo>
                    <a:lnTo>
                      <a:pt x="540" y="16971"/>
                    </a:lnTo>
                    <a:close/>
                  </a:path>
                  <a:path w="21600" h="21600" extrusionOk="0">
                    <a:moveTo>
                      <a:pt x="2700" y="16971"/>
                    </a:moveTo>
                    <a:lnTo>
                      <a:pt x="2700" y="18514"/>
                    </a:lnTo>
                    <a:lnTo>
                      <a:pt x="4860" y="18514"/>
                    </a:lnTo>
                    <a:lnTo>
                      <a:pt x="4860" y="16971"/>
                    </a:lnTo>
                    <a:lnTo>
                      <a:pt x="2700" y="16971"/>
                    </a:lnTo>
                    <a:close/>
                  </a:path>
                  <a:path w="21600" h="21600" extrusionOk="0">
                    <a:moveTo>
                      <a:pt x="4860" y="16971"/>
                    </a:moveTo>
                    <a:lnTo>
                      <a:pt x="4860" y="18514"/>
                    </a:lnTo>
                    <a:lnTo>
                      <a:pt x="7020" y="18514"/>
                    </a:lnTo>
                    <a:lnTo>
                      <a:pt x="7020" y="16971"/>
                    </a:lnTo>
                    <a:lnTo>
                      <a:pt x="4860" y="16971"/>
                    </a:lnTo>
                    <a:close/>
                  </a:path>
                  <a:path w="21600" h="21600" extrusionOk="0">
                    <a:moveTo>
                      <a:pt x="7020" y="16971"/>
                    </a:moveTo>
                    <a:lnTo>
                      <a:pt x="7020" y="18514"/>
                    </a:lnTo>
                    <a:lnTo>
                      <a:pt x="9180" y="18514"/>
                    </a:lnTo>
                    <a:lnTo>
                      <a:pt x="9180" y="16971"/>
                    </a:lnTo>
                    <a:lnTo>
                      <a:pt x="7020" y="16971"/>
                    </a:lnTo>
                    <a:close/>
                  </a:path>
                  <a:path w="21600" h="21600" extrusionOk="0">
                    <a:moveTo>
                      <a:pt x="9180" y="16971"/>
                    </a:moveTo>
                    <a:lnTo>
                      <a:pt x="9180" y="18514"/>
                    </a:lnTo>
                    <a:lnTo>
                      <a:pt x="11340" y="18514"/>
                    </a:lnTo>
                    <a:lnTo>
                      <a:pt x="11340" y="16971"/>
                    </a:lnTo>
                    <a:lnTo>
                      <a:pt x="9180" y="16971"/>
                    </a:lnTo>
                    <a:close/>
                  </a:path>
                  <a:path w="21600" h="21600" extrusionOk="0">
                    <a:moveTo>
                      <a:pt x="11340" y="16971"/>
                    </a:moveTo>
                    <a:lnTo>
                      <a:pt x="11340" y="18514"/>
                    </a:lnTo>
                    <a:lnTo>
                      <a:pt x="13500" y="18514"/>
                    </a:lnTo>
                    <a:lnTo>
                      <a:pt x="13500" y="16971"/>
                    </a:lnTo>
                    <a:lnTo>
                      <a:pt x="11340" y="16971"/>
                    </a:lnTo>
                    <a:close/>
                  </a:path>
                  <a:path w="21600" h="21600" extrusionOk="0">
                    <a:moveTo>
                      <a:pt x="13500" y="16971"/>
                    </a:moveTo>
                    <a:lnTo>
                      <a:pt x="13500" y="18514"/>
                    </a:lnTo>
                    <a:lnTo>
                      <a:pt x="15660" y="18514"/>
                    </a:lnTo>
                    <a:lnTo>
                      <a:pt x="15660" y="16971"/>
                    </a:lnTo>
                    <a:lnTo>
                      <a:pt x="13500" y="16971"/>
                    </a:lnTo>
                    <a:close/>
                  </a:path>
                  <a:path w="21600" h="21600" extrusionOk="0">
                    <a:moveTo>
                      <a:pt x="15660" y="16971"/>
                    </a:moveTo>
                    <a:lnTo>
                      <a:pt x="15660" y="18514"/>
                    </a:lnTo>
                    <a:lnTo>
                      <a:pt x="17820" y="18514"/>
                    </a:lnTo>
                    <a:lnTo>
                      <a:pt x="17820" y="16971"/>
                    </a:lnTo>
                    <a:lnTo>
                      <a:pt x="15660" y="16971"/>
                    </a:lnTo>
                    <a:close/>
                  </a:path>
                  <a:path w="21600" h="21600" extrusionOk="0">
                    <a:moveTo>
                      <a:pt x="17820" y="16971"/>
                    </a:moveTo>
                    <a:lnTo>
                      <a:pt x="17820" y="18514"/>
                    </a:lnTo>
                    <a:lnTo>
                      <a:pt x="19980" y="18514"/>
                    </a:lnTo>
                    <a:lnTo>
                      <a:pt x="19980" y="16971"/>
                    </a:lnTo>
                    <a:lnTo>
                      <a:pt x="17820" y="16971"/>
                    </a:lnTo>
                    <a:close/>
                  </a:path>
                  <a:path w="21600" h="21600" extrusionOk="0">
                    <a:moveTo>
                      <a:pt x="1620" y="18514"/>
                    </a:moveTo>
                    <a:lnTo>
                      <a:pt x="1620" y="20057"/>
                    </a:lnTo>
                    <a:lnTo>
                      <a:pt x="3779" y="20057"/>
                    </a:lnTo>
                    <a:lnTo>
                      <a:pt x="3779" y="18514"/>
                    </a:lnTo>
                    <a:lnTo>
                      <a:pt x="1620" y="18514"/>
                    </a:lnTo>
                    <a:close/>
                  </a:path>
                  <a:path w="21600" h="21600" extrusionOk="0">
                    <a:moveTo>
                      <a:pt x="3779" y="18514"/>
                    </a:moveTo>
                    <a:lnTo>
                      <a:pt x="3779" y="20057"/>
                    </a:lnTo>
                    <a:lnTo>
                      <a:pt x="5940" y="20057"/>
                    </a:lnTo>
                    <a:lnTo>
                      <a:pt x="5940" y="18514"/>
                    </a:lnTo>
                    <a:lnTo>
                      <a:pt x="3779" y="18514"/>
                    </a:lnTo>
                    <a:close/>
                  </a:path>
                  <a:path w="21600" h="21600" extrusionOk="0">
                    <a:moveTo>
                      <a:pt x="5940" y="18514"/>
                    </a:moveTo>
                    <a:lnTo>
                      <a:pt x="5940" y="20057"/>
                    </a:lnTo>
                    <a:lnTo>
                      <a:pt x="8100" y="20057"/>
                    </a:lnTo>
                    <a:lnTo>
                      <a:pt x="8100" y="18514"/>
                    </a:lnTo>
                    <a:lnTo>
                      <a:pt x="5940" y="18514"/>
                    </a:lnTo>
                    <a:close/>
                  </a:path>
                  <a:path w="21600" h="21600" extrusionOk="0">
                    <a:moveTo>
                      <a:pt x="8100" y="18514"/>
                    </a:moveTo>
                    <a:lnTo>
                      <a:pt x="8100" y="20057"/>
                    </a:lnTo>
                    <a:lnTo>
                      <a:pt x="10260" y="20057"/>
                    </a:lnTo>
                    <a:lnTo>
                      <a:pt x="10260" y="18514"/>
                    </a:lnTo>
                    <a:lnTo>
                      <a:pt x="8100" y="18514"/>
                    </a:lnTo>
                    <a:close/>
                  </a:path>
                  <a:path w="21600" h="21600" extrusionOk="0">
                    <a:moveTo>
                      <a:pt x="10260" y="18514"/>
                    </a:moveTo>
                    <a:lnTo>
                      <a:pt x="10260" y="20057"/>
                    </a:lnTo>
                    <a:lnTo>
                      <a:pt x="12419" y="20057"/>
                    </a:lnTo>
                    <a:lnTo>
                      <a:pt x="12419" y="18514"/>
                    </a:lnTo>
                    <a:lnTo>
                      <a:pt x="10260" y="18514"/>
                    </a:lnTo>
                    <a:close/>
                  </a:path>
                  <a:path w="21600" h="21600" extrusionOk="0">
                    <a:moveTo>
                      <a:pt x="12419" y="18514"/>
                    </a:moveTo>
                    <a:lnTo>
                      <a:pt x="12419" y="20057"/>
                    </a:lnTo>
                    <a:lnTo>
                      <a:pt x="14580" y="20057"/>
                    </a:lnTo>
                    <a:lnTo>
                      <a:pt x="14580" y="18514"/>
                    </a:lnTo>
                    <a:lnTo>
                      <a:pt x="12419" y="18514"/>
                    </a:lnTo>
                    <a:close/>
                  </a:path>
                  <a:path w="21600" h="21600" extrusionOk="0">
                    <a:moveTo>
                      <a:pt x="14580" y="18514"/>
                    </a:moveTo>
                    <a:lnTo>
                      <a:pt x="14580" y="20057"/>
                    </a:lnTo>
                    <a:lnTo>
                      <a:pt x="16740" y="20057"/>
                    </a:lnTo>
                    <a:lnTo>
                      <a:pt x="16740" y="18514"/>
                    </a:lnTo>
                    <a:lnTo>
                      <a:pt x="14580" y="18514"/>
                    </a:lnTo>
                    <a:close/>
                  </a:path>
                  <a:path w="21600" h="21600" extrusionOk="0">
                    <a:moveTo>
                      <a:pt x="16740" y="18514"/>
                    </a:moveTo>
                    <a:lnTo>
                      <a:pt x="16740" y="20057"/>
                    </a:lnTo>
                    <a:lnTo>
                      <a:pt x="18900" y="20057"/>
                    </a:lnTo>
                    <a:lnTo>
                      <a:pt x="18900" y="18514"/>
                    </a:lnTo>
                    <a:lnTo>
                      <a:pt x="16740" y="18514"/>
                    </a:lnTo>
                    <a:close/>
                  </a:path>
                  <a:path w="21600" h="21600" extrusionOk="0">
                    <a:moveTo>
                      <a:pt x="18900" y="18514"/>
                    </a:moveTo>
                    <a:lnTo>
                      <a:pt x="18900" y="20057"/>
                    </a:lnTo>
                    <a:lnTo>
                      <a:pt x="21060" y="20057"/>
                    </a:lnTo>
                    <a:lnTo>
                      <a:pt x="21060" y="18514"/>
                    </a:lnTo>
                    <a:lnTo>
                      <a:pt x="18900" y="18514"/>
                    </a:lnTo>
                    <a:close/>
                  </a:path>
                  <a:path w="21600" h="21600" extrusionOk="0">
                    <a:moveTo>
                      <a:pt x="540" y="20057"/>
                    </a:moveTo>
                    <a:lnTo>
                      <a:pt x="540" y="21600"/>
                    </a:lnTo>
                    <a:lnTo>
                      <a:pt x="2700" y="21600"/>
                    </a:lnTo>
                    <a:lnTo>
                      <a:pt x="2700" y="20057"/>
                    </a:lnTo>
                    <a:lnTo>
                      <a:pt x="540" y="20057"/>
                    </a:lnTo>
                    <a:close/>
                  </a:path>
                  <a:path w="21600" h="21600" extrusionOk="0">
                    <a:moveTo>
                      <a:pt x="2700" y="20057"/>
                    </a:moveTo>
                    <a:lnTo>
                      <a:pt x="2700" y="21600"/>
                    </a:lnTo>
                    <a:lnTo>
                      <a:pt x="4860" y="21600"/>
                    </a:lnTo>
                    <a:lnTo>
                      <a:pt x="4860" y="20057"/>
                    </a:lnTo>
                    <a:lnTo>
                      <a:pt x="2700" y="20057"/>
                    </a:lnTo>
                    <a:close/>
                  </a:path>
                  <a:path w="21600" h="21600" extrusionOk="0">
                    <a:moveTo>
                      <a:pt x="4860" y="20057"/>
                    </a:moveTo>
                    <a:lnTo>
                      <a:pt x="4860" y="21600"/>
                    </a:lnTo>
                    <a:lnTo>
                      <a:pt x="7020" y="21600"/>
                    </a:lnTo>
                    <a:lnTo>
                      <a:pt x="7020" y="20057"/>
                    </a:lnTo>
                    <a:lnTo>
                      <a:pt x="4860" y="20057"/>
                    </a:lnTo>
                    <a:close/>
                  </a:path>
                  <a:path w="21600" h="21600" extrusionOk="0">
                    <a:moveTo>
                      <a:pt x="7020" y="20057"/>
                    </a:moveTo>
                    <a:lnTo>
                      <a:pt x="7020" y="21600"/>
                    </a:lnTo>
                    <a:lnTo>
                      <a:pt x="9180" y="21600"/>
                    </a:lnTo>
                    <a:lnTo>
                      <a:pt x="9180" y="20057"/>
                    </a:lnTo>
                    <a:lnTo>
                      <a:pt x="7020" y="20057"/>
                    </a:lnTo>
                    <a:close/>
                  </a:path>
                  <a:path w="21600" h="21600" extrusionOk="0">
                    <a:moveTo>
                      <a:pt x="9180" y="20057"/>
                    </a:moveTo>
                    <a:lnTo>
                      <a:pt x="9180" y="21600"/>
                    </a:lnTo>
                    <a:lnTo>
                      <a:pt x="11340" y="21600"/>
                    </a:lnTo>
                    <a:lnTo>
                      <a:pt x="11340" y="20057"/>
                    </a:lnTo>
                    <a:lnTo>
                      <a:pt x="9180" y="20057"/>
                    </a:lnTo>
                    <a:close/>
                  </a:path>
                  <a:path w="21600" h="21600" extrusionOk="0">
                    <a:moveTo>
                      <a:pt x="11340" y="20057"/>
                    </a:moveTo>
                    <a:lnTo>
                      <a:pt x="11340" y="21600"/>
                    </a:lnTo>
                    <a:lnTo>
                      <a:pt x="13500" y="21600"/>
                    </a:lnTo>
                    <a:lnTo>
                      <a:pt x="13500" y="20057"/>
                    </a:lnTo>
                    <a:lnTo>
                      <a:pt x="11340" y="20057"/>
                    </a:lnTo>
                    <a:close/>
                  </a:path>
                  <a:path w="21600" h="21600" extrusionOk="0">
                    <a:moveTo>
                      <a:pt x="13500" y="20057"/>
                    </a:moveTo>
                    <a:lnTo>
                      <a:pt x="13500" y="21600"/>
                    </a:lnTo>
                    <a:lnTo>
                      <a:pt x="15660" y="21600"/>
                    </a:lnTo>
                    <a:lnTo>
                      <a:pt x="15660" y="20057"/>
                    </a:lnTo>
                    <a:lnTo>
                      <a:pt x="13500" y="20057"/>
                    </a:lnTo>
                    <a:close/>
                  </a:path>
                  <a:path w="21600" h="21600" extrusionOk="0">
                    <a:moveTo>
                      <a:pt x="15660" y="20057"/>
                    </a:moveTo>
                    <a:lnTo>
                      <a:pt x="15660" y="21600"/>
                    </a:lnTo>
                    <a:lnTo>
                      <a:pt x="17820" y="21600"/>
                    </a:lnTo>
                    <a:lnTo>
                      <a:pt x="17820" y="20057"/>
                    </a:lnTo>
                    <a:lnTo>
                      <a:pt x="15660" y="20057"/>
                    </a:lnTo>
                    <a:close/>
                  </a:path>
                  <a:path w="21600" h="21600" extrusionOk="0">
                    <a:moveTo>
                      <a:pt x="17820" y="20057"/>
                    </a:moveTo>
                    <a:lnTo>
                      <a:pt x="17820" y="21600"/>
                    </a:lnTo>
                    <a:lnTo>
                      <a:pt x="19980" y="21600"/>
                    </a:lnTo>
                    <a:lnTo>
                      <a:pt x="19980" y="20057"/>
                    </a:lnTo>
                    <a:lnTo>
                      <a:pt x="17820" y="20057"/>
                    </a:lnTo>
                    <a:close/>
                  </a:path>
                  <a:path w="21600" h="21600" extrusionOk="0">
                    <a:moveTo>
                      <a:pt x="19980" y="4628"/>
                    </a:moveTo>
                    <a:lnTo>
                      <a:pt x="21060" y="4628"/>
                    </a:lnTo>
                    <a:lnTo>
                      <a:pt x="21060" y="6171"/>
                    </a:lnTo>
                    <a:lnTo>
                      <a:pt x="19980" y="6171"/>
                    </a:lnTo>
                    <a:lnTo>
                      <a:pt x="19980" y="4628"/>
                    </a:lnTo>
                    <a:close/>
                  </a:path>
                </a:pathLst>
              </a:custGeom>
              <a:solidFill>
                <a:srgbClr val="99663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33400" y="5105400"/>
                <a:ext cx="8153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b="1" dirty="0" smtClean="0"/>
                  <a:t>QUESTIONNAIRE FRAMEWORK</a:t>
                </a:r>
                <a:endParaRPr lang="en-US" sz="3200" b="1" dirty="0"/>
              </a:p>
            </p:txBody>
          </p:sp>
        </p:grpSp>
        <p:pic>
          <p:nvPicPr>
            <p:cNvPr id="1032" name="Picture 8" descr="C:\Documents and Settings\mcasipe\Local Settings\Temporary Internet Files\Content.IE5\RKIPC827\MC900088654[1]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57600" y="2362200"/>
              <a:ext cx="1981200" cy="215399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BASICS:</a:t>
            </a:r>
          </a:p>
          <a:p>
            <a:pPr lvl="1"/>
            <a:r>
              <a:rPr lang="en-US" dirty="0" smtClean="0"/>
              <a:t>Building Simple Questionnaires (e.g. A Single Path)</a:t>
            </a:r>
          </a:p>
          <a:p>
            <a:pPr lvl="1"/>
            <a:r>
              <a:rPr lang="en-US" dirty="0" smtClean="0"/>
              <a:t>Building Complex Questionnaires</a:t>
            </a:r>
          </a:p>
          <a:p>
            <a:pPr lvl="2"/>
            <a:r>
              <a:rPr lang="en-US" dirty="0" smtClean="0"/>
              <a:t>Multiple Paths</a:t>
            </a:r>
          </a:p>
          <a:p>
            <a:pPr lvl="2"/>
            <a:r>
              <a:rPr lang="en-US" dirty="0" smtClean="0"/>
              <a:t>Multiple Branches</a:t>
            </a:r>
          </a:p>
          <a:p>
            <a:pPr lvl="2"/>
            <a:r>
              <a:rPr lang="en-US" dirty="0" smtClean="0"/>
              <a:t>Logical Operations </a:t>
            </a:r>
          </a:p>
          <a:p>
            <a:pPr lvl="2"/>
            <a:r>
              <a:rPr lang="en-US" dirty="0" smtClean="0"/>
              <a:t>Child Questionnaires</a:t>
            </a:r>
          </a:p>
          <a:p>
            <a:r>
              <a:rPr lang="en-US" dirty="0" smtClean="0"/>
              <a:t>ADVANCED:</a:t>
            </a:r>
          </a:p>
          <a:p>
            <a:pPr lvl="1"/>
            <a:r>
              <a:rPr lang="en-US" dirty="0" smtClean="0"/>
              <a:t>Including Metadata</a:t>
            </a:r>
          </a:p>
          <a:p>
            <a:pPr lvl="1"/>
            <a:r>
              <a:rPr lang="en-US" dirty="0" smtClean="0"/>
              <a:t>Controlling Evaluation </a:t>
            </a:r>
          </a:p>
          <a:p>
            <a:pPr lvl="1"/>
            <a:r>
              <a:rPr lang="en-US" dirty="0" smtClean="0"/>
              <a:t>Adding Instructions</a:t>
            </a:r>
          </a:p>
          <a:p>
            <a:pPr lvl="1"/>
            <a:r>
              <a:rPr lang="en-US" dirty="0" smtClean="0"/>
              <a:t>Recording Evaluation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 1.x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 descr="C:\Documents and Settings\mcasipe\Local Settings\Temporary Internet Files\Content.IE5\COJCC6CK\MC90029717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157" y="2971801"/>
            <a:ext cx="3524643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</a:rPr>
              <a:t>SCAP Use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CCABB-9BBC-49C5-99B3-2E0B57D184A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838200" y="1600200"/>
            <a:ext cx="7391400" cy="4038600"/>
            <a:chOff x="914400" y="2286000"/>
            <a:chExt cx="7086600" cy="3505200"/>
          </a:xfrm>
        </p:grpSpPr>
        <p:grpSp>
          <p:nvGrpSpPr>
            <p:cNvPr id="5" name="Group 83"/>
            <p:cNvGrpSpPr/>
            <p:nvPr/>
          </p:nvGrpSpPr>
          <p:grpSpPr>
            <a:xfrm>
              <a:off x="4876800" y="2286000"/>
              <a:ext cx="3124200" cy="3505200"/>
              <a:chOff x="4876800" y="1752600"/>
              <a:chExt cx="3124200" cy="3505200"/>
            </a:xfrm>
            <a:noFill/>
          </p:grpSpPr>
          <p:grpSp>
            <p:nvGrpSpPr>
              <p:cNvPr id="6" name="Group 69"/>
              <p:cNvGrpSpPr/>
              <p:nvPr/>
            </p:nvGrpSpPr>
            <p:grpSpPr>
              <a:xfrm>
                <a:off x="4876800" y="1752600"/>
                <a:ext cx="3124200" cy="3505200"/>
                <a:chOff x="4876800" y="1752600"/>
                <a:chExt cx="3124200" cy="3505200"/>
              </a:xfrm>
              <a:grpFill/>
            </p:grpSpPr>
            <p:sp>
              <p:nvSpPr>
                <p:cNvPr id="8" name="Rounded Rectangle 7"/>
                <p:cNvSpPr/>
                <p:nvPr/>
              </p:nvSpPr>
              <p:spPr>
                <a:xfrm>
                  <a:off x="4876800" y="1752600"/>
                  <a:ext cx="3124200" cy="3505200"/>
                </a:xfrm>
                <a:prstGeom prst="round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smtClean="0">
                      <a:solidFill>
                        <a:schemeClr val="tx1"/>
                      </a:solidFill>
                    </a:rPr>
                    <a:t>OCIL DOC</a:t>
                  </a:r>
                </a:p>
                <a:p>
                  <a:pPr algn="ctr"/>
                  <a:endParaRPr lang="en-US" sz="2400" b="1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" name="Group 62"/>
                <p:cNvGrpSpPr/>
                <p:nvPr/>
              </p:nvGrpSpPr>
              <p:grpSpPr>
                <a:xfrm>
                  <a:off x="5334000" y="2590800"/>
                  <a:ext cx="2133600" cy="838200"/>
                  <a:chOff x="5334000" y="2590800"/>
                  <a:chExt cx="2133600" cy="838200"/>
                </a:xfrm>
                <a:grpFill/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5334000" y="2590800"/>
                    <a:ext cx="2133600" cy="838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Questionnaire 1</a:t>
                    </a:r>
                  </a:p>
                  <a:p>
                    <a:endParaRPr lang="en-US" sz="2000" dirty="0" smtClean="0">
                      <a:solidFill>
                        <a:schemeClr val="tx1"/>
                      </a:solidFill>
                    </a:endParaRPr>
                  </a:p>
                  <a:p>
                    <a:endParaRPr lang="en-US" sz="2000" dirty="0" smtClean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5638800" y="29718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5638800" y="31242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5638800" y="32766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" name="Group 63"/>
                <p:cNvGrpSpPr/>
                <p:nvPr/>
              </p:nvGrpSpPr>
              <p:grpSpPr>
                <a:xfrm>
                  <a:off x="5334000" y="3581400"/>
                  <a:ext cx="2133600" cy="838200"/>
                  <a:chOff x="5334000" y="2590800"/>
                  <a:chExt cx="2133600" cy="838200"/>
                </a:xfrm>
                <a:grpFill/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5334000" y="2590800"/>
                    <a:ext cx="2133600" cy="838200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Questionnaire 2</a:t>
                    </a:r>
                  </a:p>
                  <a:p>
                    <a:pPr algn="l"/>
                    <a:endParaRPr lang="en-US" dirty="0" smtClean="0">
                      <a:solidFill>
                        <a:schemeClr val="bg1"/>
                      </a:solidFill>
                    </a:endParaRPr>
                  </a:p>
                  <a:p>
                    <a:endParaRPr lang="en-US" sz="2000" dirty="0" smtClean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5638800" y="29718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5638800" y="31242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5638800" y="32766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" name="TextBox 6"/>
              <p:cNvSpPr txBox="1"/>
              <p:nvPr/>
            </p:nvSpPr>
            <p:spPr>
              <a:xfrm>
                <a:off x="5955383" y="4464170"/>
                <a:ext cx="730577" cy="50754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. . .</a:t>
                </a:r>
                <a:endParaRPr lang="en-US" sz="3200" dirty="0"/>
              </a:p>
            </p:txBody>
          </p:sp>
        </p:grpSp>
        <p:grpSp>
          <p:nvGrpSpPr>
            <p:cNvPr id="19" name="Group 84"/>
            <p:cNvGrpSpPr/>
            <p:nvPr/>
          </p:nvGrpSpPr>
          <p:grpSpPr>
            <a:xfrm>
              <a:off x="914400" y="2286000"/>
              <a:ext cx="3124200" cy="3505200"/>
              <a:chOff x="914400" y="1752600"/>
              <a:chExt cx="3124200" cy="3505200"/>
            </a:xfrm>
            <a:noFill/>
          </p:grpSpPr>
          <p:grpSp>
            <p:nvGrpSpPr>
              <p:cNvPr id="20" name="Group 70"/>
              <p:cNvGrpSpPr/>
              <p:nvPr/>
            </p:nvGrpSpPr>
            <p:grpSpPr>
              <a:xfrm>
                <a:off x="914400" y="1752600"/>
                <a:ext cx="3124200" cy="3505200"/>
                <a:chOff x="4876800" y="1752600"/>
                <a:chExt cx="3124200" cy="3505200"/>
              </a:xfrm>
              <a:grpFill/>
            </p:grpSpPr>
            <p:sp>
              <p:nvSpPr>
                <p:cNvPr id="24" name="Rounded Rectangle 23"/>
                <p:cNvSpPr/>
                <p:nvPr/>
              </p:nvSpPr>
              <p:spPr>
                <a:xfrm>
                  <a:off x="4876800" y="1752600"/>
                  <a:ext cx="3124200" cy="3505200"/>
                </a:xfrm>
                <a:prstGeom prst="round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400" b="1" dirty="0" smtClean="0">
                      <a:solidFill>
                        <a:schemeClr val="tx1"/>
                      </a:solidFill>
                    </a:rPr>
                    <a:t>XCCDF DOC</a:t>
                  </a:r>
                </a:p>
                <a:p>
                  <a:pPr algn="ctr"/>
                  <a:endParaRPr lang="en-US" sz="2400" b="1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24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  <a:p>
                  <a:pPr algn="ctr"/>
                  <a:endParaRPr lang="en-US" sz="1200" dirty="0" smtClean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5" name="Group 62"/>
                <p:cNvGrpSpPr/>
                <p:nvPr/>
              </p:nvGrpSpPr>
              <p:grpSpPr>
                <a:xfrm>
                  <a:off x="5334000" y="2590800"/>
                  <a:ext cx="2133600" cy="838200"/>
                  <a:chOff x="5334000" y="2590800"/>
                  <a:chExt cx="2133600" cy="838200"/>
                </a:xfrm>
                <a:grpFill/>
              </p:grpSpPr>
              <p:sp>
                <p:nvSpPr>
                  <p:cNvPr id="31" name="Rectangle 30"/>
                  <p:cNvSpPr/>
                  <p:nvPr/>
                </p:nvSpPr>
                <p:spPr>
                  <a:xfrm>
                    <a:off x="5334000" y="2590800"/>
                    <a:ext cx="2133600" cy="838200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Rule 1</a:t>
                    </a:r>
                  </a:p>
                  <a:p>
                    <a:pPr algn="l"/>
                    <a:endParaRPr lang="en-US" dirty="0" smtClean="0">
                      <a:solidFill>
                        <a:schemeClr val="tx1"/>
                      </a:solidFill>
                    </a:endParaRPr>
                  </a:p>
                  <a:p>
                    <a:endParaRPr lang="en-US" dirty="0" smtClean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5638800" y="29718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5638800" y="31242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5638800" y="3276600"/>
                    <a:ext cx="1447800" cy="0"/>
                  </a:xfrm>
                  <a:prstGeom prst="line">
                    <a:avLst/>
                  </a:prstGeom>
                  <a:grpFill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63"/>
                <p:cNvGrpSpPr/>
                <p:nvPr/>
              </p:nvGrpSpPr>
              <p:grpSpPr>
                <a:xfrm>
                  <a:off x="5334000" y="3581400"/>
                  <a:ext cx="2133600" cy="838200"/>
                  <a:chOff x="5334000" y="2590800"/>
                  <a:chExt cx="2133600" cy="838200"/>
                </a:xfrm>
                <a:grpFill/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5334000" y="2590800"/>
                    <a:ext cx="2133600" cy="838200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l"/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Rule 2</a:t>
                    </a:r>
                  </a:p>
                  <a:p>
                    <a:pPr algn="l"/>
                    <a:endParaRPr lang="en-US" dirty="0" smtClean="0">
                      <a:solidFill>
                        <a:schemeClr val="tx1"/>
                      </a:solidFill>
                    </a:endParaRPr>
                  </a:p>
                  <a:p>
                    <a:endParaRPr lang="en-US" dirty="0" smtClean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5638800" y="29718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5638800" y="31242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5638800" y="3276600"/>
                    <a:ext cx="1447800" cy="0"/>
                  </a:xfrm>
                  <a:prstGeom prst="lin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1" name="Rectangle 20"/>
              <p:cNvSpPr/>
              <p:nvPr/>
            </p:nvSpPr>
            <p:spPr>
              <a:xfrm>
                <a:off x="1143000" y="2667000"/>
                <a:ext cx="152400" cy="1524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143000" y="3657600"/>
                <a:ext cx="152400" cy="1524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937208" y="4485716"/>
                <a:ext cx="756501" cy="50754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. . .</a:t>
                </a:r>
                <a:endParaRPr lang="en-US" sz="3200" dirty="0"/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>
            <a:xfrm>
              <a:off x="3429000" y="4570412"/>
              <a:ext cx="1905000" cy="1588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038600" y="420108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Refers</a:t>
              </a:r>
              <a:endParaRPr lang="en-US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85800" y="5791200"/>
            <a:ext cx="769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OCIL on checks requiring human feedback.</a:t>
            </a:r>
            <a:endParaRPr lang="en-US" sz="28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OCIL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941" t="15200" r="31699" b="5762"/>
          <a:stretch>
            <a:fillRect/>
          </a:stretch>
        </p:blipFill>
        <p:spPr bwMode="auto">
          <a:xfrm>
            <a:off x="685800" y="1219200"/>
            <a:ext cx="6400800" cy="505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867400" y="2057400"/>
            <a:ext cx="2590800" cy="4114800"/>
            <a:chOff x="6019800" y="2362200"/>
            <a:chExt cx="2590800" cy="4114800"/>
          </a:xfrm>
        </p:grpSpPr>
        <p:grpSp>
          <p:nvGrpSpPr>
            <p:cNvPr id="12" name="Group 11"/>
            <p:cNvGrpSpPr/>
            <p:nvPr/>
          </p:nvGrpSpPr>
          <p:grpSpPr>
            <a:xfrm>
              <a:off x="6400800" y="3200400"/>
              <a:ext cx="1905000" cy="3048000"/>
              <a:chOff x="6477000" y="1371600"/>
              <a:chExt cx="1905000" cy="3048000"/>
            </a:xfrm>
          </p:grpSpPr>
          <p:sp>
            <p:nvSpPr>
              <p:cNvPr id="6" name="Rectangle 5"/>
              <p:cNvSpPr/>
              <p:nvPr/>
            </p:nvSpPr>
            <p:spPr bwMode="auto">
              <a:xfrm>
                <a:off x="6477000" y="1981200"/>
                <a:ext cx="1905000" cy="609600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r>
                  <a: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Questionnaires</a:t>
                </a:r>
              </a:p>
            </p:txBody>
          </p:sp>
          <p:sp>
            <p:nvSpPr>
              <p:cNvPr id="7" name="Rectangle 6"/>
              <p:cNvSpPr/>
              <p:nvPr/>
            </p:nvSpPr>
            <p:spPr bwMode="auto">
              <a:xfrm>
                <a:off x="6477000" y="2590800"/>
                <a:ext cx="1905000" cy="609600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r>
                  <a:rPr lang="en-US" b="1" dirty="0" smtClean="0">
                    <a:latin typeface="Arial" charset="0"/>
                  </a:rPr>
                  <a:t>Test Actions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6477000" y="3200400"/>
                <a:ext cx="1905000" cy="609600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r>
                  <a:rPr lang="en-US" b="1" dirty="0" smtClean="0">
                    <a:latin typeface="Arial" charset="0"/>
                  </a:rPr>
                  <a:t>Questions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6477000" y="3810000"/>
                <a:ext cx="1905000" cy="609600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r>
                  <a:rPr lang="en-US" b="1" dirty="0" smtClean="0">
                    <a:latin typeface="Arial" charset="0"/>
                  </a:rPr>
                  <a:t>Results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6477000" y="1371600"/>
                <a:ext cx="1905000" cy="609600"/>
              </a:xfrm>
              <a:prstGeom prst="rect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ts val="2500"/>
                  </a:lnSpc>
                  <a:spcBef>
                    <a:spcPct val="0"/>
                  </a:spcBef>
                  <a:spcAft>
                    <a:spcPts val="1000"/>
                  </a:spcAft>
                  <a:buClr>
                    <a:srgbClr val="FDAA03"/>
                  </a:buClr>
                  <a:buSzTx/>
                  <a:buFontTx/>
                  <a:buNone/>
                  <a:tabLst/>
                </a:pPr>
                <a:r>
                  <a:rPr lang="en-US" b="1" dirty="0" smtClean="0">
                    <a:latin typeface="Arial" charset="0"/>
                  </a:rPr>
                  <a:t>Metadata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4" name="Rounded Rectangle 13"/>
            <p:cNvSpPr/>
            <p:nvPr/>
          </p:nvSpPr>
          <p:spPr bwMode="auto">
            <a:xfrm>
              <a:off x="6019800" y="2362200"/>
              <a:ext cx="2590800" cy="4114800"/>
            </a:xfrm>
            <a:prstGeom prst="round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OCIL</a:t>
              </a:r>
              <a:r>
                <a:rPr kumimoji="0" lang="en-US" sz="28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Doc</a:t>
              </a: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lang="en-US" b="1" dirty="0" smtClean="0"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lang="en-US" b="1" dirty="0" smtClean="0"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lang="en-US" b="1" dirty="0" smtClean="0"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lang="en-US" b="1" dirty="0" smtClean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543800" cy="4884738"/>
          </a:xfrm>
        </p:spPr>
        <p:txBody>
          <a:bodyPr/>
          <a:lstStyle/>
          <a:p>
            <a:r>
              <a:rPr lang="en-US" dirty="0" smtClean="0"/>
              <a:t>New version of OCIL (v2.0) released</a:t>
            </a:r>
          </a:p>
          <a:p>
            <a:endParaRPr lang="en-US" dirty="0" smtClean="0"/>
          </a:p>
          <a:p>
            <a:r>
              <a:rPr lang="en-US" dirty="0" smtClean="0"/>
              <a:t>OCIL 2.0 in SCAP 1.1 Draft</a:t>
            </a:r>
          </a:p>
          <a:p>
            <a:endParaRPr lang="en-US" dirty="0" smtClean="0"/>
          </a:p>
          <a:p>
            <a:r>
              <a:rPr lang="en-US" dirty="0" smtClean="0"/>
              <a:t>Mailing lists for OCIL-related discussions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 Variables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Including Artifacts</a:t>
            </a:r>
          </a:p>
          <a:p>
            <a:pPr lvl="1"/>
            <a:r>
              <a:rPr lang="en-US" dirty="0" smtClean="0"/>
              <a:t>Essays, comments, etc.</a:t>
            </a:r>
            <a:endParaRPr lang="en-US" dirty="0"/>
          </a:p>
          <a:p>
            <a:pPr lvl="1"/>
            <a:r>
              <a:rPr lang="en-US" dirty="0" smtClean="0"/>
              <a:t>URI References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 2.0 New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762000" y="1752600"/>
          <a:ext cx="7543800" cy="2560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07008"/>
                <a:gridCol w="1357884"/>
                <a:gridCol w="1357884"/>
                <a:gridCol w="3621024"/>
              </a:tblGrid>
              <a:tr h="4762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 Type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Value Set At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Value Changes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 Use Case</a:t>
                      </a:r>
                      <a:endParaRPr lang="en-US" dirty="0"/>
                    </a:p>
                  </a:txBody>
                  <a:tcPr marL="135815" marR="135815"/>
                </a:tc>
              </a:tr>
              <a:tr h="47625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Constant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Document</a:t>
                      </a:r>
                      <a:r>
                        <a:rPr lang="en-US" baseline="0" dirty="0" smtClean="0"/>
                        <a:t> Creation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Values used throughout</a:t>
                      </a:r>
                      <a:r>
                        <a:rPr lang="en-US" baseline="0" dirty="0" smtClean="0"/>
                        <a:t> the document</a:t>
                      </a:r>
                      <a:endParaRPr lang="en-US" dirty="0"/>
                    </a:p>
                  </a:txBody>
                  <a:tcPr marL="135815" marR="135815"/>
                </a:tc>
              </a:tr>
              <a:tr h="47625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Local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During Evaluation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Values</a:t>
                      </a:r>
                      <a:r>
                        <a:rPr lang="en-US" baseline="0" dirty="0" smtClean="0"/>
                        <a:t> that depend on answers to questions</a:t>
                      </a:r>
                      <a:endParaRPr lang="en-US" dirty="0"/>
                    </a:p>
                  </a:txBody>
                  <a:tcPr marL="135815" marR="135815"/>
                </a:tc>
              </a:tr>
              <a:tr h="47625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External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Outside</a:t>
                      </a:r>
                      <a:r>
                        <a:rPr lang="en-US" baseline="0" dirty="0" smtClean="0"/>
                        <a:t> source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marL="135815" marR="135815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Values defined outside</a:t>
                      </a:r>
                      <a:r>
                        <a:rPr lang="en-US" baseline="0" dirty="0" smtClean="0"/>
                        <a:t> the OCIL document</a:t>
                      </a:r>
                      <a:endParaRPr lang="en-US" dirty="0"/>
                    </a:p>
                  </a:txBody>
                  <a:tcPr marL="135815" marR="13581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295400"/>
            <a:ext cx="7696200" cy="4267200"/>
          </a:xfrm>
        </p:spPr>
        <p:txBody>
          <a:bodyPr/>
          <a:lstStyle/>
          <a:p>
            <a:r>
              <a:rPr lang="en-US" dirty="0" smtClean="0"/>
              <a:t>NIST SP 800-126 Rev 1 Draft</a:t>
            </a:r>
          </a:p>
          <a:p>
            <a:pPr lvl="1"/>
            <a:r>
              <a:rPr lang="en-US" dirty="0" smtClean="0"/>
              <a:t>The Technical Specification for the Security Content Automation Protocol (SCAP): Version 1.1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NIST IR 7511 Rev 2 Draft</a:t>
            </a:r>
          </a:p>
          <a:p>
            <a:pPr lvl="1"/>
            <a:r>
              <a:rPr lang="en-US" dirty="0" smtClean="0"/>
              <a:t>Security Content Automation Protocol (SCAP) Version 1.0 Validation Program Test Requirements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 in SCAP 1.1 Draft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4884738"/>
          </a:xfrm>
        </p:spPr>
        <p:txBody>
          <a:bodyPr/>
          <a:lstStyle/>
          <a:p>
            <a:r>
              <a:rPr lang="en-US" dirty="0" smtClean="0"/>
              <a:t>OCIL Feedback</a:t>
            </a:r>
          </a:p>
          <a:p>
            <a:pPr>
              <a:buNone/>
            </a:pPr>
            <a:r>
              <a:rPr lang="en-US" u="sng" dirty="0" smtClean="0">
                <a:hlinkClick r:id="rId2"/>
              </a:rPr>
              <a:t>ocil-feedback-list@lists.mitre.org</a:t>
            </a:r>
          </a:p>
          <a:p>
            <a:endParaRPr lang="en-US" sz="1400" dirty="0" smtClean="0"/>
          </a:p>
          <a:p>
            <a:r>
              <a:rPr lang="en-US" dirty="0" smtClean="0"/>
              <a:t>OCIL Developer</a:t>
            </a:r>
          </a:p>
          <a:p>
            <a:pPr>
              <a:buNone/>
            </a:pPr>
            <a:r>
              <a:rPr lang="en-US" u="sng" dirty="0" smtClean="0">
                <a:hlinkClick r:id="rId2"/>
              </a:rPr>
              <a:t>ocil-developer-list@lists.mitre.org</a:t>
            </a:r>
            <a:endParaRPr lang="en-US" u="sng" dirty="0" smtClean="0"/>
          </a:p>
          <a:p>
            <a:endParaRPr lang="en-US" sz="1400" dirty="0" smtClean="0"/>
          </a:p>
          <a:p>
            <a:r>
              <a:rPr lang="en-US" dirty="0" smtClean="0"/>
              <a:t>OCIL Developer List Archive</a:t>
            </a:r>
            <a:endParaRPr lang="en-US" u="sng" dirty="0" smtClean="0"/>
          </a:p>
          <a:p>
            <a:pPr>
              <a:buNone/>
            </a:pPr>
            <a:r>
              <a:rPr lang="en-US" sz="1600" dirty="0" smtClean="0">
                <a:hlinkClick r:id="rId3"/>
              </a:rPr>
              <a:t>http://n2.nabble.com/OCIL-Open-Checklist-Interactive-Language-f3231744.html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OCIL Mailing 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breifing_2_2_0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FD7900D1B8CE48BC61D20CB4B5A367" ma:contentTypeVersion="0" ma:contentTypeDescription="Create a new document." ma:contentTypeScope="" ma:versionID="342107a8bcdf0af5a9585c87825202c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FD0614-21EB-46B2-BD33-FC45032B009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16143BB-92FB-4A8A-B6EE-FED685F331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F34C4D3-6913-4436-97AC-CCC964E2EF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mitrebriefing_2009</Template>
  <TotalTime>3629</TotalTime>
  <Words>262</Words>
  <Application>Microsoft Office PowerPoint</Application>
  <PresentationFormat>On-screen Show (4:3)</PresentationFormat>
  <Paragraphs>134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mitrebreifing_2_2_09</vt:lpstr>
      <vt:lpstr>OCIL Status Report</vt:lpstr>
      <vt:lpstr>Open Checklist Interactive Language</vt:lpstr>
      <vt:lpstr>OCIL 1.x Features</vt:lpstr>
      <vt:lpstr>SCAP Use Case</vt:lpstr>
      <vt:lpstr>Sample OCIL Document</vt:lpstr>
      <vt:lpstr>What’s New?</vt:lpstr>
      <vt:lpstr>OCIL 2.0 New Features</vt:lpstr>
      <vt:lpstr>OCIL in SCAP 1.1 Draft</vt:lpstr>
      <vt:lpstr>OCIL Mailing Lists</vt:lpstr>
      <vt:lpstr>Resources</vt:lpstr>
      <vt:lpstr>Questions 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O. Baker</dc:creator>
  <cp:lastModifiedBy>sboczeno</cp:lastModifiedBy>
  <cp:revision>322</cp:revision>
  <dcterms:created xsi:type="dcterms:W3CDTF">2009-10-24T15:06:52Z</dcterms:created>
  <dcterms:modified xsi:type="dcterms:W3CDTF">2010-06-10T16:09:45Z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-1782533651</vt:i4>
  </property>
  <property fmtid="{D5CDD505-2E9C-101B-9397-08002B2CF9AE}" pid="3" name="_NewReviewCycle">
    <vt:lpwstr/>
  </property>
  <property fmtid="{D5CDD505-2E9C-101B-9397-08002B2CF9AE}" pid="4" name="_EmailSubject">
    <vt:lpwstr>Developer Days Lunch Time Talks</vt:lpwstr>
  </property>
  <property fmtid="{D5CDD505-2E9C-101B-9397-08002B2CF9AE}" pid="5" name="_AuthorEmail">
    <vt:lpwstr>mcasipe@mitre.org</vt:lpwstr>
  </property>
  <property fmtid="{D5CDD505-2E9C-101B-9397-08002B2CF9AE}" pid="6" name="_AuthorEmailDisplayName">
    <vt:lpwstr>Casipe, Maria C.</vt:lpwstr>
  </property>
  <property fmtid="{D5CDD505-2E9C-101B-9397-08002B2CF9AE}" pid="7" name="_PreviousAdHocReviewCycleID">
    <vt:i4>429485011</vt:i4>
  </property>
</Properties>
</file>